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0"/>
  </p:notesMasterIdLst>
  <p:sldIdLst>
    <p:sldId id="274" r:id="rId2"/>
    <p:sldId id="275" r:id="rId3"/>
    <p:sldId id="276" r:id="rId4"/>
    <p:sldId id="282" r:id="rId5"/>
    <p:sldId id="277" r:id="rId6"/>
    <p:sldId id="257" r:id="rId7"/>
    <p:sldId id="278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9" r:id="rId16"/>
    <p:sldId id="280" r:id="rId17"/>
    <p:sldId id="281" r:id="rId18"/>
    <p:sldId id="271" r:id="rId19"/>
  </p:sldIdLst>
  <p:sldSz cx="10083800" cy="7556500"/>
  <p:notesSz cx="10083800" cy="7556500"/>
  <p:defaultTextStyle>
    <a:defPPr>
      <a:defRPr lang="ru-RU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FF00"/>
    <a:srgbClr val="00FFFF"/>
    <a:srgbClr val="FF00FF"/>
    <a:srgbClr val="0000FF"/>
    <a:srgbClr val="FF3300"/>
    <a:srgbClr val="CC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567" autoAdjust="0"/>
  </p:normalViewPr>
  <p:slideViewPr>
    <p:cSldViewPr>
      <p:cViewPr varScale="1">
        <p:scale>
          <a:sx n="101" d="100"/>
          <a:sy n="101" d="100"/>
        </p:scale>
        <p:origin x="-158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aseline="0" dirty="0" err="1" smtClean="0">
                <a:solidFill>
                  <a:schemeClr val="bg1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1.3775164807669977E-2"/>
          <c:y val="2.267002462687616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783377188330301E-3"/>
                  <c:y val="0.41372794944048985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516 901,9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78-420C-8D31-7CE95975B87D}"/>
                </c:ext>
              </c:extLst>
            </c:dLbl>
            <c:dLbl>
              <c:idx val="1"/>
              <c:layout>
                <c:manualLayout>
                  <c:x val="1.2279597586207461E-2"/>
                  <c:y val="0.38465297346603033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0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477 274,7</a:t>
                    </a:r>
                    <a:endParaRPr lang="en-US" dirty="0" smtClean="0"/>
                  </a:p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447733763448984"/>
                      <c:h val="9.30747314238002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078-420C-8D31-7CE95975B87D}"/>
                </c:ext>
              </c:extLst>
            </c:dLbl>
            <c:dLbl>
              <c:idx val="2"/>
              <c:layout>
                <c:manualLayout>
                  <c:x val="-1.8891688594165324E-3"/>
                  <c:y val="0.38539041865689477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 smtClean="0"/>
                  </a:p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475 423,9</a:t>
                    </a:r>
                    <a:endParaRPr lang="en-US" baseline="0" dirty="0" smtClean="0"/>
                  </a:p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78-420C-8D31-7CE95975B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516901.9</c:v>
                </c:pt>
                <c:pt idx="1">
                  <c:v>477274.7</c:v>
                </c:pt>
                <c:pt idx="2">
                  <c:v>475423.9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78-420C-8D31-7CE95975B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891688594164977E-3"/>
                  <c:y val="0.413727949440489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516 228,9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78-420C-8D31-7CE95975B87D}"/>
                </c:ext>
              </c:extLst>
            </c:dLbl>
            <c:dLbl>
              <c:idx val="1"/>
              <c:layout>
                <c:manualLayout>
                  <c:x val="1.8890201059630352E-3"/>
                  <c:y val="0.363399602248170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477 274,7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78-420C-8D31-7CE95975B87D}"/>
                </c:ext>
              </c:extLst>
            </c:dLbl>
            <c:dLbl>
              <c:idx val="2"/>
              <c:layout>
                <c:manualLayout>
                  <c:x val="-1.8891688594165324E-3"/>
                  <c:y val="0.3967254309703328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475 423,9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78-420C-8D31-7CE95975B87D}"/>
                </c:ext>
              </c:extLst>
            </c:dLbl>
            <c:spPr>
              <a:solidFill>
                <a:srgbClr val="00B0F0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516228.9</c:v>
                </c:pt>
                <c:pt idx="1">
                  <c:v>477274.7</c:v>
                </c:pt>
                <c:pt idx="2">
                  <c:v>475423.9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78-420C-8D31-7CE95975B8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5113350875332259E-2"/>
                  <c:y val="-2.8337530783595203E-3"/>
                </c:manualLayout>
              </c:layout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shape val="box"/>
        <c:axId val="60988416"/>
        <c:axId val="60900096"/>
        <c:axId val="0"/>
      </c:bar3DChart>
      <c:catAx>
        <c:axId val="6098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00096"/>
        <c:crosses val="autoZero"/>
        <c:auto val="1"/>
        <c:lblAlgn val="ctr"/>
        <c:lblOffset val="100"/>
        <c:noMultiLvlLbl val="0"/>
      </c:catAx>
      <c:valAx>
        <c:axId val="6090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98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76128741483083"/>
          <c:y val="0"/>
          <c:w val="0.71696011316450892"/>
          <c:h val="0.8927579503751956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38829787234042551"/>
                  <c:y val="-6.17283950617283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516 901,9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0C-43F9-A862-FD8D4858E66A}"/>
                </c:ext>
              </c:extLst>
            </c:dLbl>
            <c:dLbl>
              <c:idx val="1"/>
              <c:layout>
                <c:manualLayout>
                  <c:x val="-0.33687943262411352"/>
                  <c:y val="-3.08641975308636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477 274 7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0C-43F9-A862-FD8D4858E66A}"/>
                </c:ext>
              </c:extLst>
            </c:dLbl>
            <c:dLbl>
              <c:idx val="2"/>
              <c:layout>
                <c:manualLayout>
                  <c:x val="-0.33333333333333331"/>
                  <c:y val="-3.086419753086419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475 423,9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0C-43F9-A862-FD8D4858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426565.5</c:v>
                </c:pt>
                <c:pt idx="1">
                  <c:v>397166.4</c:v>
                </c:pt>
                <c:pt idx="2">
                  <c:v>406226.6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0C-43F9-A862-FD8D4858E6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0.1436170212765957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i="0" baseline="0" dirty="0" smtClean="0"/>
                      <a:t>184 896,3</a:t>
                    </a:r>
                    <a:endParaRPr lang="en-US" sz="1500" b="1" i="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140070921985815"/>
                      <c:h val="6.248468941382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B0C-43F9-A862-FD8D4858E66A}"/>
                </c:ext>
              </c:extLst>
            </c:dLbl>
            <c:dLbl>
              <c:idx val="1"/>
              <c:layout>
                <c:manualLayout>
                  <c:x val="-0.13829787234042551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500" b="1" i="0" baseline="0">
                        <a:solidFill>
                          <a:schemeClr val="bg1"/>
                        </a:solidFill>
                        <a:latin typeface="Times New Roman" pitchFamily="18" charset="0"/>
                      </a:defRPr>
                    </a:pPr>
                    <a:r>
                      <a:rPr lang="ru-RU" dirty="0" smtClean="0"/>
                      <a:t>194 026,8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0C-43F9-A862-FD8D4858E66A}"/>
                </c:ext>
              </c:extLst>
            </c:dLbl>
            <c:dLbl>
              <c:idx val="2"/>
              <c:layout>
                <c:manualLayout>
                  <c:x val="-0.14007092198581561"/>
                  <c:y val="-1.0802469135802469E-2"/>
                </c:manualLayout>
              </c:layout>
              <c:tx>
                <c:rich>
                  <a:bodyPr/>
                  <a:lstStyle/>
                  <a:p>
                    <a:pPr>
                      <a:defRPr sz="1500" b="1" i="0" baseline="0">
                        <a:solidFill>
                          <a:schemeClr val="bg1"/>
                        </a:solidFill>
                        <a:latin typeface="Times New Roman" pitchFamily="18" charset="0"/>
                      </a:defRPr>
                    </a:pPr>
                    <a:r>
                      <a:rPr lang="ru-RU" dirty="0" smtClean="0"/>
                      <a:t>205 173 6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367021276595745"/>
                      <c:h val="4.08797511422183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B0C-43F9-A862-FD8D4858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184896.3</c:v>
                </c:pt>
                <c:pt idx="1">
                  <c:v>194026.8</c:v>
                </c:pt>
                <c:pt idx="2">
                  <c:v>205173.6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0C-43F9-A862-FD8D4858E6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30851063829787234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332 005,6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0C-43F9-A862-FD8D4858E66A}"/>
                </c:ext>
              </c:extLst>
            </c:dLbl>
            <c:dLbl>
              <c:idx val="1"/>
              <c:layout>
                <c:manualLayout>
                  <c:x val="-0.1773049645390071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283 248,0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0C-43F9-A862-FD8D4858E66A}"/>
                </c:ext>
              </c:extLst>
            </c:dLbl>
            <c:dLbl>
              <c:idx val="2"/>
              <c:layout>
                <c:manualLayout>
                  <c:x val="-0.22340425531914898"/>
                  <c:y val="-9.259259259259272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270 250,3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0C-43F9-A862-FD8D4858E6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332005.59999999998</c:v>
                </c:pt>
                <c:pt idx="1">
                  <c:v>283248</c:v>
                </c:pt>
                <c:pt idx="2">
                  <c:v>220250.3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B0C-43F9-A862-FD8D4858E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0867712"/>
        <c:axId val="60869248"/>
        <c:axId val="0"/>
      </c:bar3DChart>
      <c:catAx>
        <c:axId val="60867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  <a:latin typeface="Times New Roman" pitchFamily="18" charset="0"/>
              </a:defRPr>
            </a:pPr>
            <a:endParaRPr lang="ru-RU"/>
          </a:p>
        </c:txPr>
        <c:crossAx val="60869248"/>
        <c:crosses val="autoZero"/>
        <c:auto val="1"/>
        <c:lblAlgn val="ctr"/>
        <c:lblOffset val="100"/>
        <c:noMultiLvlLbl val="0"/>
      </c:catAx>
      <c:valAx>
        <c:axId val="60869248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086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32432599041197"/>
          <c:y val="5.0255024092137737E-2"/>
          <c:w val="0.64105183018168443"/>
          <c:h val="0.845003917420770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9215686274509803E-3"/>
                  <c:y val="0.161691542288557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154 017,4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F3-437B-A282-3DF3FEF62625}"/>
                </c:ext>
              </c:extLst>
            </c:dLbl>
            <c:dLbl>
              <c:idx val="1"/>
              <c:layout>
                <c:manualLayout>
                  <c:x val="1.9607843137254902E-3"/>
                  <c:y val="0.156716417910447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163 261,3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F3-437B-A282-3DF3FEF62625}"/>
                </c:ext>
              </c:extLst>
            </c:dLbl>
            <c:dLbl>
              <c:idx val="2"/>
              <c:layout>
                <c:manualLayout>
                  <c:x val="3.9215686274509083E-3"/>
                  <c:y val="0.236318407960199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172 075,4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76-4DA2-967E-F00D88DE6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154017.4</c:v>
                </c:pt>
                <c:pt idx="1">
                  <c:v>163261.29999999999</c:v>
                </c:pt>
                <c:pt idx="2">
                  <c:v>172075.4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F3-437B-A282-3DF3FEF626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11 467,00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11 594,00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11 756,00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9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11467</c:v>
                </c:pt>
                <c:pt idx="1">
                  <c:v>11594</c:v>
                </c:pt>
                <c:pt idx="2">
                  <c:v>11756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F3-437B-A282-3DF3FEF626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2 224,00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21568627450980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2 224,00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2 224,00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>
                  <c:v>2224</c:v>
                </c:pt>
                <c:pt idx="1">
                  <c:v>2224</c:v>
                </c:pt>
                <c:pt idx="2">
                  <c:v>2224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F3-437B-A282-3DF3FEF626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2 249,00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2 273,00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2 303,00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0.00</c:formatCode>
                <c:ptCount val="3"/>
                <c:pt idx="0">
                  <c:v>2249</c:v>
                </c:pt>
                <c:pt idx="1">
                  <c:v>2273</c:v>
                </c:pt>
                <c:pt idx="2">
                  <c:v>2303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BF3-437B-A282-3DF3FEF6262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патент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1 176,00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1 192,00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1 208,00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Лист1!$F$2:$F$4</c:f>
              <c:numCache>
                <c:formatCode>0.00</c:formatCode>
                <c:ptCount val="3"/>
                <c:pt idx="0">
                  <c:v>1176</c:v>
                </c:pt>
                <c:pt idx="1">
                  <c:v>1191</c:v>
                </c:pt>
                <c:pt idx="2">
                  <c:v>1208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76-4DA2-967E-F00D88DE62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2360192"/>
        <c:axId val="62653184"/>
        <c:axId val="0"/>
      </c:bar3DChart>
      <c:catAx>
        <c:axId val="6236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bg1"/>
                </a:solidFill>
              </a:defRPr>
            </a:pPr>
            <a:endParaRPr lang="ru-RU"/>
          </a:p>
        </c:txPr>
        <c:crossAx val="62653184"/>
        <c:crosses val="autoZero"/>
        <c:auto val="1"/>
        <c:lblAlgn val="ctr"/>
        <c:lblOffset val="100"/>
        <c:noMultiLvlLbl val="0"/>
      </c:catAx>
      <c:valAx>
        <c:axId val="626531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6236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-1.8115944613138282E-3"/>
                  <c:y val="0.285811531623063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332 005,6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F2-415C-A44B-1055E946B3C5}"/>
                </c:ext>
              </c:extLst>
            </c:dLbl>
            <c:dLbl>
              <c:idx val="1"/>
              <c:layout>
                <c:manualLayout>
                  <c:x val="7.1182824258647758E-3"/>
                  <c:y val="0.295471170942341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283 248,0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F2-415C-A44B-1055E946B3C5}"/>
                </c:ext>
              </c:extLst>
            </c:dLbl>
            <c:dLbl>
              <c:idx val="2"/>
              <c:layout>
                <c:manualLayout>
                  <c:x val="3.367002920676195E-3"/>
                  <c:y val="0.279661016949152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270 250,3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F2-415C-A44B-1055E946B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259999.7</c:v>
                </c:pt>
                <c:pt idx="1">
                  <c:v>221516</c:v>
                </c:pt>
                <c:pt idx="2">
                  <c:v>220193.6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F2-415C-A44B-1055E946B3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3.4950935032371194E-3"/>
                  <c:y val="0.291097070527474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240 696,6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F2-415C-A44B-1055E946B3C5}"/>
                </c:ext>
              </c:extLst>
            </c:dLbl>
            <c:dLbl>
              <c:idx val="1"/>
              <c:layout>
                <c:manualLayout>
                  <c:x val="5.0505043810142921E-3"/>
                  <c:y val="0.31638418079096059"/>
                </c:manualLayout>
              </c:layout>
              <c:tx>
                <c:rich>
                  <a:bodyPr rot="-5400000" vert="horz"/>
                  <a:lstStyle/>
                  <a:p>
                    <a:pPr>
                      <a:defRPr sz="1000" b="1" baseline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236 457,7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F2-415C-A44B-1055E946B3C5}"/>
                </c:ext>
              </c:extLst>
            </c:dLbl>
            <c:dLbl>
              <c:idx val="2"/>
              <c:layout>
                <c:manualLayout>
                  <c:x val="1.6835014603380979E-3"/>
                  <c:y val="0.29378531073446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236 532,6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F2-415C-A44B-1055E946B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206419.20000000001</c:v>
                </c:pt>
                <c:pt idx="1">
                  <c:v>201455.2</c:v>
                </c:pt>
                <c:pt idx="2">
                  <c:v>201605.7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7F2-415C-A44B-1055E946B3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436466027112009E-2"/>
                  <c:y val="0.124886123105579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90 792,6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F2-415C-A44B-1055E946B3C5}"/>
                </c:ext>
              </c:extLst>
            </c:dLbl>
            <c:dLbl>
              <c:idx val="1"/>
              <c:layout>
                <c:manualLayout>
                  <c:x val="7.8958415918979792E-3"/>
                  <c:y val="1.66529083058166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46 273,9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039857075182169"/>
                      <c:h val="3.36021505376344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7F2-415C-A44B-1055E946B3C5}"/>
                </c:ext>
              </c:extLst>
            </c:dLbl>
            <c:dLbl>
              <c:idx val="2"/>
              <c:layout>
                <c:manualLayout>
                  <c:x val="1.4108469432339016E-2"/>
                  <c:y val="1.19826856320379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33 201,3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F2-415C-A44B-1055E946B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53465.1</c:v>
                </c:pt>
                <c:pt idx="1">
                  <c:v>19945.3</c:v>
                </c:pt>
                <c:pt idx="2">
                  <c:v>18472.400000000001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7F2-415C-A44B-1055E946B3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layout>
                <c:manualLayout>
                  <c:x val="6.7339961676931657E-3"/>
                  <c:y val="-6.880027093387520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516,4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F2-415C-A44B-1055E946B3C5}"/>
                </c:ext>
              </c:extLst>
            </c:dLbl>
            <c:dLbl>
              <c:idx val="1"/>
              <c:layout>
                <c:manualLayout>
                  <c:x val="1.0229089670930286E-2"/>
                  <c:y val="-7.70002540005079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516,4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7F2-415C-A44B-1055E946B3C5}"/>
                </c:ext>
              </c:extLst>
            </c:dLbl>
            <c:dLbl>
              <c:idx val="2"/>
              <c:layout>
                <c:manualLayout>
                  <c:x val="1.7219276677404523E-2"/>
                  <c:y val="-7.70002540005079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516,4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F2-415C-A44B-1055E946B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115.51</c:v>
                </c:pt>
                <c:pt idx="1">
                  <c:v>115.51</c:v>
                </c:pt>
                <c:pt idx="2">
                  <c:v>115.51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7F2-415C-A44B-1055E946B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030336"/>
        <c:axId val="98031872"/>
        <c:axId val="0"/>
      </c:bar3DChart>
      <c:catAx>
        <c:axId val="9803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031872"/>
        <c:crosses val="autoZero"/>
        <c:auto val="1"/>
        <c:lblAlgn val="ctr"/>
        <c:lblOffset val="100"/>
        <c:noMultiLvlLbl val="0"/>
      </c:catAx>
      <c:valAx>
        <c:axId val="98031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803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8112875567333"/>
          <c:y val="3.6515151515151521E-2"/>
          <c:w val="0.88392835320759566"/>
          <c:h val="0.84223979957050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CCCCF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388-417C-B8D1-87AA35D2C50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388-417C-B8D1-87AA35D2C50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388-417C-B8D1-87AA35D2C50F}"/>
              </c:ext>
            </c:extLst>
          </c:dPt>
          <c:dLbls>
            <c:dLbl>
              <c:idx val="0"/>
              <c:layout>
                <c:manualLayout>
                  <c:x val="-3.0581036073462392E-3"/>
                  <c:y val="0.1030303030303030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516 228,9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90518036731196E-3"/>
                  <c:y val="9.6969696969696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477 274,7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03030303030302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475 423,9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426565.5</c:v>
                </c:pt>
                <c:pt idx="1">
                  <c:v>397166.4</c:v>
                </c:pt>
                <c:pt idx="2">
                  <c:v>406226.6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88-417C-B8D1-87AA35D2C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774464"/>
        <c:axId val="167789696"/>
      </c:barChart>
      <c:catAx>
        <c:axId val="16777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CCCCFF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789696"/>
        <c:crosses val="autoZero"/>
        <c:auto val="1"/>
        <c:lblAlgn val="ctr"/>
        <c:lblOffset val="100"/>
        <c:noMultiLvlLbl val="0"/>
      </c:catAx>
      <c:valAx>
        <c:axId val="16778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77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768263342082243"/>
          <c:y val="9.2167248295473139E-2"/>
          <c:w val="0.42631335816201632"/>
          <c:h val="0.81896690897546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4"/>
          <c:dPt>
            <c:idx val="0"/>
            <c:bubble3D val="0"/>
            <c:explosion val="1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2B-49F7-8715-DF3C136D781A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2B-49F7-8715-DF3C136D781A}"/>
              </c:ext>
            </c:extLst>
          </c:dPt>
          <c:dPt>
            <c:idx val="2"/>
            <c:bubble3D val="0"/>
            <c:explosion val="43"/>
            <c:spPr>
              <a:solidFill>
                <a:srgbClr val="00FF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2B-49F7-8715-DF3C136D781A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2B-49F7-8715-DF3C136D781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2B-49F7-8715-DF3C136D781A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42B-49F7-8715-DF3C136D781A}"/>
              </c:ext>
            </c:extLst>
          </c:dPt>
          <c:dPt>
            <c:idx val="6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42B-49F7-8715-DF3C136D781A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42B-49F7-8715-DF3C136D781A}"/>
              </c:ext>
            </c:extLst>
          </c:dPt>
          <c:dLbls>
            <c:dLbl>
              <c:idx val="0"/>
              <c:layout>
                <c:manualLayout>
                  <c:x val="-0.11946064166573148"/>
                  <c:y val="-5.05376993171540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63,5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2B-49F7-8715-DF3C136D781A}"/>
                </c:ext>
              </c:extLst>
            </c:dLbl>
            <c:dLbl>
              <c:idx val="1"/>
              <c:layout>
                <c:manualLayout>
                  <c:x val="6.7787680832239391E-2"/>
                  <c:y val="-7.416967605679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12,6 %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42B-49F7-8715-DF3C136D781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11,6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42B-49F7-8715-DF3C136D781A}"/>
                </c:ext>
              </c:extLst>
            </c:dLbl>
            <c:dLbl>
              <c:idx val="3"/>
              <c:layout>
                <c:manualLayout>
                  <c:x val="6.6658175848668566E-2"/>
                  <c:y val="8.34574558438388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3,7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42B-49F7-8715-DF3C136D781A}"/>
                </c:ext>
              </c:extLst>
            </c:dLbl>
            <c:dLbl>
              <c:idx val="4"/>
              <c:layout>
                <c:manualLayout>
                  <c:x val="4.0019104340495722E-2"/>
                  <c:y val="8.78151637163713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5,0 %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42B-49F7-8715-DF3C136D781A}"/>
                </c:ext>
              </c:extLst>
            </c:dLbl>
            <c:dLbl>
              <c:idx val="5"/>
              <c:layout>
                <c:manualLayout>
                  <c:x val="2.5568678915135609E-3"/>
                  <c:y val="2.38507736222083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2,2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42B-49F7-8715-DF3C136D781A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0,8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42B-49F7-8715-DF3C136D781A}"/>
                </c:ext>
              </c:extLst>
            </c:dLbl>
            <c:dLbl>
              <c:idx val="7"/>
              <c:layout>
                <c:manualLayout>
                  <c:x val="3.67341426071741E-2"/>
                  <c:y val="3.09711350604372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0,5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42B-49F7-8715-DF3C136D7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0.61780000000000002</c:v>
                </c:pt>
                <c:pt idx="1">
                  <c:v>0.13730000000000001</c:v>
                </c:pt>
                <c:pt idx="2">
                  <c:v>0.1153</c:v>
                </c:pt>
                <c:pt idx="3">
                  <c:v>2.9100000000000001E-2</c:v>
                </c:pt>
                <c:pt idx="4">
                  <c:v>6.1400000000000003E-2</c:v>
                </c:pt>
                <c:pt idx="5">
                  <c:v>2.5600000000000001E-2</c:v>
                </c:pt>
                <c:pt idx="6">
                  <c:v>1.15E-2</c:v>
                </c:pt>
                <c:pt idx="7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42B-49F7-8715-DF3C136D7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1.95871E-7</cdr:y>
    </cdr:from>
    <cdr:to>
      <cdr:x>0.12527</cdr:x>
      <cdr:y>0.02985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725487" cy="1524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2.11667E-7</cdr:y>
    </cdr:from>
    <cdr:to>
      <cdr:x>0.10349</cdr:x>
      <cdr:y>0.03226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725487" cy="1524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flipV="1">
          <a:off x="-336550" y="-1712913"/>
          <a:ext cx="0" cy="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4DB9B-CBB5-41D1-AFAF-B0FA21A2BB16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944563"/>
            <a:ext cx="3403600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8063" y="3636963"/>
            <a:ext cx="8067675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B4766-4BE6-450F-8F58-D08F5A3AF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0100" y="944563"/>
            <a:ext cx="3403600" cy="25511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4B44-92CF-4B34-A899-3AEDEB10112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0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0100" y="944563"/>
            <a:ext cx="3403600" cy="25511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4B44-92CF-4B34-A899-3AEDEB10112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0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0100" y="944563"/>
            <a:ext cx="3403600" cy="25511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4766-4BE6-450F-8F58-D08F5A3AF6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5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331650" y="5788842"/>
            <a:ext cx="2085749" cy="142724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96100" y="855355"/>
            <a:ext cx="8891600" cy="1619750"/>
          </a:xfrm>
        </p:spPr>
        <p:txBody>
          <a:bodyPr anchor="b">
            <a:normAutofit/>
          </a:bodyPr>
          <a:lstStyle>
            <a:lvl1pPr algn="r">
              <a:defRPr sz="49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96100" y="2479475"/>
            <a:ext cx="8891600" cy="1931106"/>
          </a:xfrm>
        </p:spPr>
        <p:txBody>
          <a:bodyPr/>
          <a:lstStyle>
            <a:lvl1pPr marL="0" marR="4031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512570" y="6625057"/>
            <a:ext cx="6386407" cy="402314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12570" y="6226239"/>
            <a:ext cx="6386407" cy="402314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54783" y="6338191"/>
            <a:ext cx="554609" cy="402314"/>
          </a:xfrm>
        </p:spPr>
        <p:txBody>
          <a:bodyPr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8818" y="419806"/>
            <a:ext cx="2100792" cy="60452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190" y="419806"/>
            <a:ext cx="6890597" cy="60452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90" y="294739"/>
            <a:ext cx="9075420" cy="154152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190" y="2074575"/>
            <a:ext cx="9075420" cy="50376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83911" y="7140053"/>
            <a:ext cx="2352887" cy="332486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4190" y="7141068"/>
            <a:ext cx="4697895" cy="3314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757" y="7751"/>
            <a:ext cx="10068286" cy="75332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marL="0" algn="ctr" defTabSz="1007943" rtl="0" eaLnBrk="1" latinLnBrk="0" hangingPunct="1"/>
            <a:endParaRPr kumimoji="0"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331650" y="340413"/>
            <a:ext cx="2085749" cy="142724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70516" y="7136695"/>
            <a:ext cx="2352887" cy="335844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88590" y="7141068"/>
            <a:ext cx="4697895" cy="3314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9637" y="892086"/>
            <a:ext cx="554609" cy="331471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133643" y="10336"/>
            <a:ext cx="2947572" cy="209375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751"/>
            <a:ext cx="10076043" cy="75410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159" y="299114"/>
            <a:ext cx="7983008" cy="1500805"/>
          </a:xfrm>
        </p:spPr>
        <p:txBody>
          <a:bodyPr anchor="ctr"/>
          <a:lstStyle>
            <a:lvl1pPr marL="0" algn="l">
              <a:buNone/>
              <a:defRPr sz="40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158" y="1799915"/>
            <a:ext cx="4285615" cy="2518833"/>
          </a:xfrm>
        </p:spPr>
        <p:txBody>
          <a:bodyPr anchor="t"/>
          <a:lstStyle>
            <a:lvl1pPr marL="60477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4190" y="1897871"/>
            <a:ext cx="4453678" cy="498694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5932" y="1897871"/>
            <a:ext cx="4453678" cy="498694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283911" y="7141068"/>
            <a:ext cx="2352887" cy="332486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4190" y="7141068"/>
            <a:ext cx="4697895" cy="33248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69554" y="7141068"/>
            <a:ext cx="554609" cy="332486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707" y="320344"/>
            <a:ext cx="1176443" cy="6780699"/>
          </a:xfrm>
        </p:spPr>
        <p:txBody>
          <a:bodyPr vert="vert270" anchor="b"/>
          <a:lstStyle>
            <a:lvl1pPr marL="0" algn="ctr">
              <a:defRPr sz="36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5298" y="320344"/>
            <a:ext cx="640740" cy="33248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05298" y="3776183"/>
            <a:ext cx="640740" cy="33248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230070" y="320344"/>
            <a:ext cx="7562850" cy="3324860"/>
          </a:xfrm>
        </p:spPr>
        <p:txBody>
          <a:bodyPr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230070" y="3776183"/>
            <a:ext cx="7562850" cy="33248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283911" y="7141068"/>
            <a:ext cx="2349525" cy="332486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04190" y="7141068"/>
            <a:ext cx="4699051" cy="33248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9554" y="7143411"/>
            <a:ext cx="554609" cy="332486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283911" y="7141068"/>
            <a:ext cx="2352887" cy="332486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4190" y="7142083"/>
            <a:ext cx="4697895" cy="33147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9554" y="7141068"/>
            <a:ext cx="554609" cy="332486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11" y="405111"/>
            <a:ext cx="1008380" cy="6548967"/>
          </a:xfrm>
        </p:spPr>
        <p:txBody>
          <a:bodyPr vert="vert270" anchor="b"/>
          <a:lstStyle>
            <a:lvl1pPr marL="0" marR="20159" algn="r">
              <a:spcBef>
                <a:spcPts val="0"/>
              </a:spcBef>
              <a:buNone/>
              <a:defRPr sz="32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2597" y="405111"/>
            <a:ext cx="2689013" cy="654896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26517" y="352637"/>
            <a:ext cx="5818353" cy="6599343"/>
          </a:xfrm>
        </p:spPr>
        <p:txBody>
          <a:bodyPr/>
          <a:lstStyle>
            <a:lvl1pPr>
              <a:spcBef>
                <a:spcPts val="0"/>
              </a:spcBef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924315" y="7224014"/>
            <a:ext cx="2352887" cy="332486"/>
          </a:xfrm>
        </p:spPr>
        <p:txBody>
          <a:bodyPr/>
          <a:lstStyle>
            <a:lvl1pPr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52597" y="7224014"/>
            <a:ext cx="5671718" cy="33248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74996" y="7224014"/>
            <a:ext cx="554609" cy="332486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11" y="166265"/>
            <a:ext cx="1008380" cy="7052733"/>
          </a:xfrm>
        </p:spPr>
        <p:txBody>
          <a:bodyPr vert="vert270" anchor="b"/>
          <a:lstStyle>
            <a:lvl1pPr marL="0" algn="l">
              <a:buNone/>
              <a:defRPr sz="33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55222" y="412055"/>
            <a:ext cx="8087208" cy="60452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475" y="6465006"/>
            <a:ext cx="8087208" cy="7556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35978" y="7224014"/>
            <a:ext cx="2319274" cy="332486"/>
          </a:xfrm>
        </p:spPr>
        <p:txBody>
          <a:bodyPr/>
          <a:lstStyle>
            <a:lvl1pPr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0726" y="7225029"/>
            <a:ext cx="5456624" cy="33248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61737" y="7224014"/>
            <a:ext cx="403352" cy="332486"/>
          </a:xfrm>
        </p:spPr>
        <p:txBody>
          <a:bodyPr/>
          <a:lstStyle>
            <a:lvl1pPr algn="ctr">
              <a:defRPr sz="1000"/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757" y="15501"/>
            <a:ext cx="10068286" cy="75332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751"/>
            <a:ext cx="10076043" cy="75410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133643" y="5452415"/>
            <a:ext cx="2947572" cy="209375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190" y="294739"/>
            <a:ext cx="9075420" cy="154152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190" y="2074575"/>
            <a:ext cx="9075420" cy="5037667"/>
          </a:xfrm>
          <a:prstGeom prst="rect">
            <a:avLst/>
          </a:prstGeom>
        </p:spPr>
        <p:txBody>
          <a:bodyPr vert="horz" lIns="100794" tIns="50397" rIns="100794" bIns="50397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283911" y="7141068"/>
            <a:ext cx="2352887" cy="332486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04190" y="7142083"/>
            <a:ext cx="4697895" cy="331471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369554" y="7141068"/>
            <a:ext cx="554609" cy="332486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marL="534210" algn="l" rtl="0" eaLnBrk="1" latinLnBrk="0" hangingPunct="1">
        <a:spcBef>
          <a:spcPct val="0"/>
        </a:spcBef>
        <a:buNone/>
        <a:defRPr kumimoji="0" sz="46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3892" indent="-42333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907149" indent="-314982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11" indent="-251986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3182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900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110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844" indent="-20158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E6D5B8AB-6FCE-4195-9629-21BA3185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" y="3"/>
            <a:ext cx="10084079" cy="7556500"/>
          </a:xfrm>
          <a:prstGeom prst="rect">
            <a:avLst/>
          </a:prstGeom>
          <a:solidFill>
            <a:srgbClr val="00FFFF"/>
          </a:solidFill>
          <a:ln>
            <a:noFill/>
          </a:ln>
          <a:extLst/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5D04FAC-5DED-46AD-9E2A-A28836B45CFF}"/>
              </a:ext>
            </a:extLst>
          </p:cNvPr>
          <p:cNvSpPr/>
          <p:nvPr/>
        </p:nvSpPr>
        <p:spPr>
          <a:xfrm>
            <a:off x="4236" y="-30173"/>
            <a:ext cx="10075333" cy="122662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9BCAE3"/>
              </a:solidFill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55" y="3"/>
            <a:ext cx="3610328" cy="176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9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3"/>
            <a:ext cx="3190522" cy="176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085" y="0"/>
            <a:ext cx="3274482" cy="17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27"/>
          <p:cNvSpPr>
            <a:spLocks noChangeArrowheads="1"/>
          </p:cNvSpPr>
          <p:nvPr/>
        </p:nvSpPr>
        <p:spPr bwMode="auto">
          <a:xfrm>
            <a:off x="4236" y="1595829"/>
            <a:ext cx="10075333" cy="475241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lIns="91420" tIns="45711" rIns="91420" bIns="4571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Calibri" pitchFamily="34" charset="0"/>
            </a:endParaRP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202029" y="2806353"/>
            <a:ext cx="9759084" cy="162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R="5078" algn="ctr">
              <a:lnSpc>
                <a:spcPct val="92200"/>
              </a:lnSpc>
              <a:spcBef>
                <a:spcPts val="550"/>
              </a:spcBef>
              <a:buNone/>
              <a:tabLst>
                <a:tab pos="1057690" algn="l"/>
                <a:tab pos="2117921" algn="l"/>
                <a:tab pos="2925472" algn="l"/>
                <a:tab pos="4296790" algn="l"/>
                <a:tab pos="5046569" algn="l"/>
                <a:tab pos="6417885" algn="l"/>
              </a:tabLst>
            </a:pPr>
            <a:r>
              <a:rPr lang="ru-RU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“О	</a:t>
            </a:r>
            <a:r>
              <a:rPr lang="ru-RU" sz="3600" b="1" spc="-6" dirty="0">
                <a:solidFill>
                  <a:schemeClr val="accent1"/>
                </a:solidFill>
                <a:latin typeface="Times New Roman"/>
                <a:cs typeface="Times New Roman"/>
              </a:rPr>
              <a:t>бюджете </a:t>
            </a:r>
            <a:r>
              <a:rPr lang="ru-RU" sz="3600" b="1" spc="-10" dirty="0">
                <a:solidFill>
                  <a:schemeClr val="accent1"/>
                </a:solidFill>
                <a:latin typeface="Times New Roman"/>
                <a:cs typeface="Times New Roman"/>
              </a:rPr>
              <a:t>муниципального  </a:t>
            </a:r>
            <a:r>
              <a:rPr lang="ru-RU" sz="3600" b="1" spc="-6" dirty="0">
                <a:solidFill>
                  <a:schemeClr val="accent1"/>
                </a:solidFill>
                <a:latin typeface="Times New Roman"/>
                <a:cs typeface="Times New Roman"/>
              </a:rPr>
              <a:t>района	на	</a:t>
            </a:r>
            <a:r>
              <a:rPr lang="ru-RU" sz="36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2025</a:t>
            </a:r>
            <a:r>
              <a:rPr lang="ru-RU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	год и </a:t>
            </a:r>
            <a:r>
              <a:rPr lang="ru-RU" sz="3600" b="1" spc="-6" dirty="0">
                <a:solidFill>
                  <a:schemeClr val="accent1"/>
                </a:solidFill>
                <a:latin typeface="Times New Roman"/>
                <a:cs typeface="Times New Roman"/>
              </a:rPr>
              <a:t>на  плановый </a:t>
            </a:r>
            <a:r>
              <a:rPr lang="ru-RU" sz="3600" b="1" spc="-6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период</a:t>
            </a:r>
            <a:r>
              <a:rPr lang="ru-RU" sz="3600" b="1" spc="-6" dirty="0">
                <a:solidFill>
                  <a:schemeClr val="accent1"/>
                </a:solidFill>
                <a:latin typeface="Times New Roman"/>
                <a:cs typeface="Times New Roman"/>
              </a:rPr>
              <a:t>	</a:t>
            </a:r>
            <a:r>
              <a:rPr lang="ru-RU" sz="36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2026</a:t>
            </a:r>
            <a:r>
              <a:rPr lang="ru-RU" sz="3600" b="1" dirty="0">
                <a:solidFill>
                  <a:schemeClr val="accent1"/>
                </a:solidFill>
                <a:latin typeface="Times New Roman"/>
                <a:cs typeface="Times New Roman"/>
              </a:rPr>
              <a:t>	и </a:t>
            </a:r>
            <a:r>
              <a:rPr lang="ru-RU" sz="36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2027  </a:t>
            </a:r>
            <a:r>
              <a:rPr lang="ru-RU" sz="3600" b="1" spc="-6" dirty="0">
                <a:solidFill>
                  <a:schemeClr val="accent1"/>
                </a:solidFill>
                <a:latin typeface="Times New Roman"/>
                <a:cs typeface="Times New Roman"/>
              </a:rPr>
              <a:t>годов”</a:t>
            </a:r>
            <a:endParaRPr lang="ru-RU" sz="3600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83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047" y="273050"/>
            <a:ext cx="8193086" cy="1046208"/>
          </a:xfrm>
        </p:spPr>
        <p:txBody>
          <a:bodyPr>
            <a:noAutofit/>
          </a:bodyPr>
          <a:lstStyle/>
          <a:p>
            <a:pPr algn="ctr"/>
            <a:r>
              <a:rPr lang="ru-RU" sz="3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районный бюджет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128476"/>
              </p:ext>
            </p:extLst>
          </p:nvPr>
        </p:nvGraphicFramePr>
        <p:xfrm>
          <a:off x="927103" y="1492252"/>
          <a:ext cx="70103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12"/>
          <p:cNvSpPr/>
          <p:nvPr/>
        </p:nvSpPr>
        <p:spPr>
          <a:xfrm>
            <a:off x="8013700" y="2330450"/>
            <a:ext cx="209550" cy="215900"/>
          </a:xfrm>
          <a:prstGeom prst="rect">
            <a:avLst/>
          </a:pr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8242299" y="2178052"/>
            <a:ext cx="1600201" cy="414134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 marR="5078">
              <a:lnSpc>
                <a:spcPts val="1280"/>
              </a:lnSpc>
              <a:spcBef>
                <a:spcPts val="175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Безвозмездные  поступления</a:t>
            </a:r>
            <a:r>
              <a:rPr lang="ru-RU" sz="1000" b="1" spc="-4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8013700" y="2940052"/>
            <a:ext cx="209550" cy="217169"/>
          </a:xfrm>
          <a:prstGeom prst="rect">
            <a:avLst/>
          </a:pr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8242300" y="2940052"/>
            <a:ext cx="1143000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14"/>
          <p:cNvSpPr/>
          <p:nvPr/>
        </p:nvSpPr>
        <p:spPr>
          <a:xfrm>
            <a:off x="8013700" y="3473452"/>
            <a:ext cx="209550" cy="217169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8318500" y="3473452"/>
            <a:ext cx="1219200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="1" spc="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ия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5"/>
          <p:cNvSpPr/>
          <p:nvPr/>
        </p:nvSpPr>
        <p:spPr>
          <a:xfrm>
            <a:off x="8013700" y="4006852"/>
            <a:ext cx="209550" cy="215900"/>
          </a:xfrm>
          <a:prstGeom prst="rect">
            <a:avLst/>
          </a:pr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8394701" y="4014769"/>
            <a:ext cx="1066800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000" b="1" spc="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047" y="120651"/>
            <a:ext cx="8193086" cy="1447800"/>
          </a:xfrm>
        </p:spPr>
        <p:txBody>
          <a:bodyPr>
            <a:noAutofit/>
          </a:bodyPr>
          <a:lstStyle/>
          <a:p>
            <a:pPr algn="ctr"/>
            <a:r>
              <a:rPr lang="ru-RU" sz="28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8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районного бюджета на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284426"/>
              </p:ext>
            </p:extLst>
          </p:nvPr>
        </p:nvGraphicFramePr>
        <p:xfrm>
          <a:off x="1612901" y="1568453"/>
          <a:ext cx="8305801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047" y="196852"/>
            <a:ext cx="8193086" cy="1389220"/>
          </a:xfrm>
        </p:spPr>
        <p:txBody>
          <a:bodyPr>
            <a:noAutofit/>
          </a:bodyPr>
          <a:lstStyle/>
          <a:p>
            <a:pPr algn="ctr"/>
            <a:r>
              <a:rPr lang="ru-RU" sz="2800" b="1" spc="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8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районного бюджета на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2800" b="1" spc="-3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834948"/>
              </p:ext>
            </p:extLst>
          </p:nvPr>
        </p:nvGraphicFramePr>
        <p:xfrm>
          <a:off x="393700" y="1758951"/>
          <a:ext cx="91440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12"/>
          <p:cNvSpPr/>
          <p:nvPr/>
        </p:nvSpPr>
        <p:spPr>
          <a:xfrm>
            <a:off x="546100" y="2101850"/>
            <a:ext cx="209550" cy="21590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46100" y="2482852"/>
            <a:ext cx="209550" cy="215900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546100" y="2940052"/>
            <a:ext cx="209550" cy="215900"/>
          </a:xfrm>
          <a:prstGeom prst="rect">
            <a:avLst/>
          </a:pr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2"/>
          <p:cNvSpPr/>
          <p:nvPr/>
        </p:nvSpPr>
        <p:spPr>
          <a:xfrm>
            <a:off x="546100" y="3321050"/>
            <a:ext cx="209550" cy="215900"/>
          </a:xfrm>
          <a:prstGeom prst="rect">
            <a:avLst/>
          </a:pr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546100" y="3778252"/>
            <a:ext cx="209550" cy="2159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546100" y="4159250"/>
            <a:ext cx="209550" cy="215900"/>
          </a:xfrm>
          <a:prstGeom prst="rect">
            <a:avLst/>
          </a:pr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6100" y="4540252"/>
            <a:ext cx="209550" cy="2159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546100" y="4997452"/>
            <a:ext cx="209550" cy="215900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/>
          <p:cNvSpPr/>
          <p:nvPr/>
        </p:nvSpPr>
        <p:spPr>
          <a:xfrm>
            <a:off x="1079502" y="2073754"/>
            <a:ext cx="1447799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3300" y="2482852"/>
            <a:ext cx="4211116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7100" y="2940052"/>
            <a:ext cx="4287315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7100" y="3321053"/>
            <a:ext cx="4287315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7100" y="3778252"/>
            <a:ext cx="3886200" cy="40011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7100" y="4159252"/>
            <a:ext cx="4287315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0902" y="4540253"/>
            <a:ext cx="4363516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50900" y="4988640"/>
            <a:ext cx="4287315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" y="957411"/>
            <a:ext cx="10084080" cy="65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4513" y="10151"/>
            <a:ext cx="10084080" cy="1103886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82" name="Rectangle 11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83" name="Rectangle 12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84" name="Rectangle 13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85" name="Rectangle 14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4286" name="Rectangle 15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16" y="46006"/>
            <a:ext cx="8660239" cy="71724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ВЕДОМСТВЕННАЯ СТРУКТУРА РАСХОДОВ РАЙОННОГО БЮДЖЕТА </a:t>
            </a:r>
            <a:r>
              <a:rPr lang="ru-RU" sz="2200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ru-RU" sz="22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ru-RU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НА </a:t>
            </a:r>
            <a:r>
              <a:rPr lang="ru-RU" sz="2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2025 </a:t>
            </a:r>
            <a:r>
              <a:rPr lang="ru-RU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– </a:t>
            </a:r>
            <a:r>
              <a:rPr lang="ru-RU" sz="2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2027 </a:t>
            </a:r>
            <a:r>
              <a:rPr lang="ru-RU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ГОДЫ</a:t>
            </a:r>
            <a:endParaRPr lang="ru-RU" sz="2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9119" name="Group 9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8345001"/>
              </p:ext>
            </p:extLst>
          </p:nvPr>
        </p:nvGraphicFramePr>
        <p:xfrm>
          <a:off x="397770" y="1416829"/>
          <a:ext cx="9288262" cy="5195129"/>
        </p:xfrm>
        <a:graphic>
          <a:graphicData uri="http://schemas.openxmlformats.org/drawingml/2006/table">
            <a:tbl>
              <a:tblPr/>
              <a:tblGrid>
                <a:gridCol w="9638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18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05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24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24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4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Главные распорядители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бюджетных средств муниципального района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190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19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81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Совет депутатов Оконешниковского муниципального района Омской области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1 954,4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1 954,4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1 954,4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79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Администрация Оконешниковского муниципального района Омской области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45 805,2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39 538,9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29 616,2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12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культуры администрации Оконешниковского муниципального района Омской области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67 505,8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61 528,1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61 589,1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32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образования Администрации Оконешниковского муниципального района Омской области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322 676,2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305 721,8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307 652,9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8" name="Прямая соединительная линия 27"/>
          <p:cNvCxnSpPr/>
          <p:nvPr/>
        </p:nvCxnSpPr>
        <p:spPr>
          <a:xfrm>
            <a:off x="122687" y="49169"/>
            <a:ext cx="0" cy="90823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6" descr="1341237632_elitarnaya-i-massovaya-kul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1" y="4565391"/>
            <a:ext cx="944569" cy="10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7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1" y="5588677"/>
            <a:ext cx="944569" cy="99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совет депутатов.jpg"/>
          <p:cNvPicPr>
            <a:picLocks noChangeAspect="1"/>
          </p:cNvPicPr>
          <p:nvPr/>
        </p:nvPicPr>
        <p:blipFill>
          <a:blip r:embed="rId5" cstate="print"/>
          <a:srcRect l="12500" t="38940" r="56629" b="-12694"/>
          <a:stretch>
            <a:fillRect/>
          </a:stretch>
        </p:blipFill>
        <p:spPr>
          <a:xfrm>
            <a:off x="397766" y="2518827"/>
            <a:ext cx="944571" cy="1269333"/>
          </a:xfrm>
          <a:prstGeom prst="rect">
            <a:avLst/>
          </a:prstGeom>
        </p:spPr>
      </p:pic>
      <p:pic>
        <p:nvPicPr>
          <p:cNvPr id="33" name="Рисунок 32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71" y="3542110"/>
            <a:ext cx="944569" cy="10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6440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3" y="957410"/>
            <a:ext cx="10084080" cy="65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-4513" y="-29771"/>
            <a:ext cx="10084080" cy="114380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7" name="Rectangle 265"/>
          <p:cNvSpPr>
            <a:spLocks noChangeArrowheads="1"/>
          </p:cNvSpPr>
          <p:nvPr/>
        </p:nvSpPr>
        <p:spPr bwMode="auto">
          <a:xfrm>
            <a:off x="198233" y="707091"/>
            <a:ext cx="1828669" cy="39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52916" y="46006"/>
            <a:ext cx="8660239" cy="71724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ВЕДОМСТВЕННАЯ СТРУКТУРА РАСХОДОВ РАЙОННОГО БЮДЖЕТА </a:t>
            </a:r>
            <a:r>
              <a:rPr lang="ru-RU" sz="2200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ru-RU" sz="22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ru-RU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НА </a:t>
            </a:r>
            <a:r>
              <a:rPr lang="ru-RU" sz="2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2025 </a:t>
            </a:r>
            <a:r>
              <a:rPr lang="ru-RU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– </a:t>
            </a:r>
            <a:r>
              <a:rPr lang="ru-RU" sz="2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2027 </a:t>
            </a:r>
            <a:r>
              <a:rPr lang="ru-RU" sz="22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imes New Roman"/>
              </a:rPr>
              <a:t>ГОДЫ</a:t>
            </a:r>
            <a:endParaRPr lang="ru-RU" sz="22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0133" name="Group 8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1315828"/>
              </p:ext>
            </p:extLst>
          </p:nvPr>
        </p:nvGraphicFramePr>
        <p:xfrm>
          <a:off x="633911" y="1873295"/>
          <a:ext cx="9172785" cy="4974804"/>
        </p:xfrm>
        <a:graphic>
          <a:graphicData uri="http://schemas.openxmlformats.org/drawingml/2006/table">
            <a:tbl>
              <a:tblPr/>
              <a:tblGrid>
                <a:gridCol w="951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1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19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37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37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12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Главные распорядители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бюджетных средств города</a:t>
                      </a:r>
                      <a:endParaRPr kumimoji="0" lang="ru-RU" altLang="ru-RU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indent="190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190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84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сельского хозяйства и продовольствия администрации Оконешниковского муниципального района Омской области</a:t>
                      </a: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4 612,2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4 390,0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4 390,0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84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Комитет управления муниципальным имуществом Администрации Оконешниковского муниципального района Омской области</a:t>
                      </a: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3 156,4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2 330,6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2 330,6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51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2708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3507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4306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Комитет финансов и контроля Администрации Оконешниковского муниципального района Омской области</a:t>
                      </a: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60 766,4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47 679,2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47 750,4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13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0" marB="5048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846138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254125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62113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701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273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845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417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989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Управление по делам молодежи, физической культуры и спорта Администрации Оконешниковского муниципального района Омской области</a:t>
                      </a: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9 752,3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7 631,6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7 640,0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100753" marR="100753" marT="50509" marB="50509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1116719" y="-7765181"/>
            <a:ext cx="184731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</a:endParaRPr>
          </a:p>
        </p:txBody>
      </p:sp>
      <p:pic>
        <p:nvPicPr>
          <p:cNvPr id="55357" name="Picture 68" descr="Картинки по запросу виды спор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3" y="5824820"/>
            <a:ext cx="944569" cy="10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65"/>
          <p:cNvSpPr>
            <a:spLocks noChangeArrowheads="1"/>
          </p:cNvSpPr>
          <p:nvPr/>
        </p:nvSpPr>
        <p:spPr bwMode="auto">
          <a:xfrm>
            <a:off x="7025456" y="1159961"/>
            <a:ext cx="2701432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30" name="Picture 74" descr="4073622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3" y="4801533"/>
            <a:ext cx="944569" cy="10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5" descr="Картинки по запросу имущест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3" y="3620822"/>
            <a:ext cx="944569" cy="11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 descr="пшени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914" y="2518826"/>
            <a:ext cx="944532" cy="110197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22687" y="49169"/>
            <a:ext cx="0" cy="908239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568632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C2032495-22D4-4310-BE5C-F3E58D4D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0" y="0"/>
            <a:ext cx="10084079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9F6C72E-603E-435F-86E7-48884719F262}"/>
              </a:ext>
            </a:extLst>
          </p:cNvPr>
          <p:cNvSpPr/>
          <p:nvPr/>
        </p:nvSpPr>
        <p:spPr>
          <a:xfrm>
            <a:off x="4236" y="2"/>
            <a:ext cx="10075333" cy="1087645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srgbClr val="9BCAE3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12E90E69-3961-4916-9C27-334BA2F57D59}"/>
              </a:ext>
            </a:extLst>
          </p:cNvPr>
          <p:cNvCxnSpPr>
            <a:cxnSpLocks/>
          </p:cNvCxnSpPr>
          <p:nvPr/>
        </p:nvCxnSpPr>
        <p:spPr>
          <a:xfrm>
            <a:off x="202029" y="38797"/>
            <a:ext cx="0" cy="973582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253" name="Group 2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4652510"/>
              </p:ext>
            </p:extLst>
          </p:nvPr>
        </p:nvGraphicFramePr>
        <p:xfrm>
          <a:off x="0" y="1495425"/>
          <a:ext cx="9681834" cy="5746131"/>
        </p:xfrm>
        <a:graphic>
          <a:graphicData uri="http://schemas.openxmlformats.org/drawingml/2006/table">
            <a:tbl>
              <a:tblPr/>
              <a:tblGrid>
                <a:gridCol w="580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6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49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49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49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758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муниципальных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программ, подпрограмм.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67" marR="99167" marT="51686" marB="5168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2026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67" marR="99167" marT="51686" marB="5168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2027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67" marR="99167" marT="51686" marB="5168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4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социально - культурной сферы Оконешниковского муниципального района Омской области" (2014 -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годы)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402 304,0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375 143,2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377 143,8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2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образования Оконешниковского муниципального района"</a:t>
                      </a:r>
                    </a:p>
                  </a:txBody>
                  <a:tcPr marL="10495" marR="10495" marT="1049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318 836,9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301 810,4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303 776,4</a:t>
                      </a:r>
                      <a:endParaRPr kumimoji="0" lang="ru-RU" alt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93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культуры и туризма Оконешниковского муниципального района"</a:t>
                      </a:r>
                    </a:p>
                  </a:txBody>
                  <a:tcPr marL="10495" marR="10495" marT="1049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67 505,8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61 528,1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61 589,1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18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физической культуры и спорта, и реализация мероприятий в сфере молодежной политики в Оконешниковском муниципальном районе"</a:t>
                      </a:r>
                    </a:p>
                  </a:txBody>
                  <a:tcPr marL="10495" marR="10495" marT="1049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13 591,6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11 543,0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11 516,6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74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"Социальная политика Оконешниковского муниципального района"</a:t>
                      </a:r>
                    </a:p>
                  </a:txBody>
                  <a:tcPr marL="10495" marR="10495" marT="1049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2 369,8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261,7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261,7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18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500" b="0" i="0" u="none" strike="noStrike" dirty="0">
                        <a:solidFill>
                          <a:srgbClr val="00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495" marR="10495" marT="1049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53" marR="100753" marT="50489" marB="5048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7338" y="39688"/>
            <a:ext cx="9796462" cy="962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1"/>
                </a:solidFill>
                <a:cs typeface="Times New Roman"/>
              </a:rPr>
              <a:t>РАСХОДЫ НА РЕАЛИЗАЦИЮ МУНИЦИПАЛЬНЫХ ПРОГРАММ И ПОДПРОГРАММ НА </a:t>
            </a:r>
            <a:r>
              <a:rPr lang="ru-RU" sz="2200" b="1" dirty="0" smtClean="0">
                <a:solidFill>
                  <a:schemeClr val="accent1"/>
                </a:solidFill>
                <a:cs typeface="Times New Roman"/>
              </a:rPr>
              <a:t>2025 </a:t>
            </a:r>
            <a:r>
              <a:rPr lang="ru-RU" sz="2200" b="1" dirty="0">
                <a:solidFill>
                  <a:schemeClr val="accent1"/>
                </a:solidFill>
                <a:cs typeface="Times New Roman"/>
              </a:rPr>
              <a:t>ГОД И НА ПЛАНОВЫЙ ПЕРИОД </a:t>
            </a:r>
            <a:r>
              <a:rPr lang="ru-RU" sz="2200" b="1" dirty="0" smtClean="0">
                <a:solidFill>
                  <a:schemeClr val="accent1"/>
                </a:solidFill>
                <a:cs typeface="Times New Roman"/>
              </a:rPr>
              <a:t>2026 </a:t>
            </a:r>
            <a:r>
              <a:rPr lang="ru-RU" sz="2200" b="1" dirty="0">
                <a:solidFill>
                  <a:schemeClr val="accent1"/>
                </a:solidFill>
                <a:cs typeface="Times New Roman"/>
              </a:rPr>
              <a:t>И </a:t>
            </a:r>
            <a:r>
              <a:rPr lang="ru-RU" sz="2200" b="1" dirty="0" smtClean="0">
                <a:solidFill>
                  <a:schemeClr val="accent1"/>
                </a:solidFill>
                <a:cs typeface="Times New Roman"/>
              </a:rPr>
              <a:t>2027 </a:t>
            </a:r>
            <a:r>
              <a:rPr lang="ru-RU" sz="2200" b="1" dirty="0">
                <a:solidFill>
                  <a:schemeClr val="accent1"/>
                </a:solidFill>
                <a:cs typeface="Times New Roman"/>
              </a:rPr>
              <a:t>ГОДОВ</a:t>
            </a:r>
            <a:r>
              <a:rPr lang="ru-RU" sz="2200" dirty="0">
                <a:solidFill>
                  <a:schemeClr val="accent1"/>
                </a:solidFill>
              </a:rPr>
              <a:t/>
            </a:r>
            <a:br>
              <a:rPr lang="ru-RU" sz="2200" dirty="0">
                <a:solidFill>
                  <a:schemeClr val="accent1"/>
                </a:solidFill>
              </a:rPr>
            </a:br>
            <a:endParaRPr lang="ru-RU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ABBDF29A-9F48-401E-80C3-3EFA8F0F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0" y="0"/>
            <a:ext cx="10084079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BD4F2CB-9FAF-4257-892B-2F01EBC63831}"/>
              </a:ext>
            </a:extLst>
          </p:cNvPr>
          <p:cNvSpPr/>
          <p:nvPr/>
        </p:nvSpPr>
        <p:spPr>
          <a:xfrm>
            <a:off x="-4513" y="0"/>
            <a:ext cx="10084080" cy="910208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accent1"/>
                </a:solidFill>
                <a:cs typeface="Times New Roman"/>
              </a:rPr>
              <a:t>РАСХОДЫ НА РЕАЛИЗАЦИЮ МУНИЦИПАЛЬНЫХ ПРОГРАММ И ПОДПРОГРАММ НА </a:t>
            </a:r>
            <a:r>
              <a:rPr lang="ru-RU" sz="2000" b="1" dirty="0" smtClean="0">
                <a:solidFill>
                  <a:schemeClr val="accent1"/>
                </a:solidFill>
                <a:cs typeface="Times New Roman"/>
              </a:rPr>
              <a:t>2025 </a:t>
            </a:r>
            <a:r>
              <a:rPr lang="ru-RU" sz="2000" b="1" dirty="0">
                <a:solidFill>
                  <a:schemeClr val="accent1"/>
                </a:solidFill>
                <a:cs typeface="Times New Roman"/>
              </a:rPr>
              <a:t>ГОД И НА ПЛАНОВЫЙ ПЕРИОД </a:t>
            </a:r>
            <a:r>
              <a:rPr lang="ru-RU" sz="2000" b="1" dirty="0" smtClean="0">
                <a:solidFill>
                  <a:schemeClr val="accent1"/>
                </a:solidFill>
                <a:cs typeface="Times New Roman"/>
              </a:rPr>
              <a:t>2026 </a:t>
            </a:r>
            <a:r>
              <a:rPr lang="ru-RU" sz="2000" b="1" dirty="0">
                <a:solidFill>
                  <a:schemeClr val="accent1"/>
                </a:solidFill>
                <a:cs typeface="Times New Roman"/>
              </a:rPr>
              <a:t>И </a:t>
            </a:r>
            <a:r>
              <a:rPr lang="ru-RU" sz="2000" b="1" dirty="0" smtClean="0">
                <a:solidFill>
                  <a:schemeClr val="accent1"/>
                </a:solidFill>
                <a:cs typeface="Times New Roman"/>
              </a:rPr>
              <a:t>2027 </a:t>
            </a:r>
            <a:r>
              <a:rPr lang="ru-RU" sz="2000" b="1" dirty="0">
                <a:solidFill>
                  <a:schemeClr val="accent1"/>
                </a:solidFill>
                <a:cs typeface="Times New Roman"/>
              </a:rPr>
              <a:t>ГОДОВ</a:t>
            </a:r>
            <a:endParaRPr lang="ru-RU" sz="2000" dirty="0">
              <a:solidFill>
                <a:schemeClr val="accent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D0053F6-0E3A-4968-A5C6-836AA2500C0D}"/>
              </a:ext>
            </a:extLst>
          </p:cNvPr>
          <p:cNvCxnSpPr>
            <a:cxnSpLocks/>
          </p:cNvCxnSpPr>
          <p:nvPr/>
        </p:nvCxnSpPr>
        <p:spPr>
          <a:xfrm>
            <a:off x="202029" y="38794"/>
            <a:ext cx="0" cy="792088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340" name="Group 27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4802454"/>
              </p:ext>
            </p:extLst>
          </p:nvPr>
        </p:nvGraphicFramePr>
        <p:xfrm>
          <a:off x="0" y="1319213"/>
          <a:ext cx="9760548" cy="6142976"/>
        </p:xfrm>
        <a:graphic>
          <a:graphicData uri="http://schemas.openxmlformats.org/drawingml/2006/table">
            <a:tbl>
              <a:tblPr/>
              <a:tblGrid>
                <a:gridCol w="533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7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5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5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75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84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rgbClr val="00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</a:t>
                      </a: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муниципальных программ,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подпрограмм.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rgbClr val="00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79" marR="99179" marT="51672" marB="5167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rgbClr val="0066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2026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79" marR="99179" marT="51672" marB="5167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2027 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 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79" marR="99179" marT="51672" marB="5167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21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экономического потенциала Оконешниковского муниципального района Омской области" (2014 - </a:t>
                      </a:r>
                      <a:r>
                        <a:rPr lang="ru-RU" sz="1500" b="0" i="0" u="none" strike="noStrike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годы)</a:t>
                      </a: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111 970,5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93 677,1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83 825,7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21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«Создание условий для обеспечения граждан доступным и комфортным жильем и коммунальными услугами в Оконешниковском муниципальном районе»</a:t>
                      </a: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1 690,0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«Устойчивое развитие сельских территорий Оконешниковского муниципального района»</a:t>
                      </a: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6 078,3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5 500,9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5 500,9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21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2.3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«Формирование и управление муниципальной собственностью Оконешниковского муниципального района Омской области»</a:t>
                      </a: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3 135,6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2 330,6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2 330,6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жилищно - коммунального комплекса"</a:t>
                      </a: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21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"Энергосбережение и повышение энергетической эффективности на территории Оконешниковского муниципального района"</a:t>
                      </a: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2 131,1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1 424,5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1 495,7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0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малого и среднего предпринимательства в Оконешниковском муниципальном районе Омской области"</a:t>
                      </a: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57">
            <a:extLst>
              <a:ext uri="{FF2B5EF4-FFF2-40B4-BE49-F238E27FC236}">
                <a16:creationId xmlns="" xmlns:a16="http://schemas.microsoft.com/office/drawing/2014/main" id="{3C94B338-CC08-425B-8679-51A07968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006" y="916432"/>
            <a:ext cx="2849562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 dirty="0">
                <a:latin typeface="Calibri" pitchFamily="34" charset="0"/>
                <a:cs typeface="Times New Roman" pitchFamily="18" charset="0"/>
              </a:rPr>
              <a:t>Продолжение таблицы </a:t>
            </a:r>
          </a:p>
        </p:txBody>
      </p:sp>
    </p:spTree>
    <p:extLst>
      <p:ext uri="{BB962C8B-B14F-4D97-AF65-F5344CB8AC3E}">
        <p14:creationId xmlns:p14="http://schemas.microsoft.com/office/powerpoint/2010/main" val="2008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7F9AF199-3342-43DF-8A59-3AE534EF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" y="0"/>
            <a:ext cx="10084079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FA05F9F-1242-4CA1-BCDE-2F5AAB44A8DF}"/>
              </a:ext>
            </a:extLst>
          </p:cNvPr>
          <p:cNvSpPr/>
          <p:nvPr/>
        </p:nvSpPr>
        <p:spPr>
          <a:xfrm>
            <a:off x="4236" y="-30173"/>
            <a:ext cx="10075333" cy="909236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/>
              </a:rPr>
              <a:t> </a:t>
            </a:r>
            <a:r>
              <a:rPr lang="ru-RU" sz="2000" b="1" dirty="0">
                <a:solidFill>
                  <a:schemeClr val="accent1"/>
                </a:solidFill>
                <a:cs typeface="Times New Roman"/>
              </a:rPr>
              <a:t>РАСХОДЫ НА РЕАЛИЗАЦИЮ МУНИЦИПАЛЬНЫХ ПРОГРАММ И ПОДПРОГРАММ НА </a:t>
            </a:r>
            <a:r>
              <a:rPr lang="ru-RU" sz="2000" b="1" dirty="0" smtClean="0">
                <a:solidFill>
                  <a:schemeClr val="accent1"/>
                </a:solidFill>
                <a:cs typeface="Times New Roman"/>
              </a:rPr>
              <a:t>2025 </a:t>
            </a:r>
            <a:r>
              <a:rPr lang="ru-RU" sz="2000" b="1" dirty="0">
                <a:solidFill>
                  <a:schemeClr val="accent1"/>
                </a:solidFill>
                <a:cs typeface="Times New Roman"/>
              </a:rPr>
              <a:t>ГОД И НА ПЛАНОВЫЙ ПЕРИОД </a:t>
            </a:r>
            <a:r>
              <a:rPr lang="ru-RU" sz="2000" b="1" dirty="0" smtClean="0">
                <a:solidFill>
                  <a:schemeClr val="accent1"/>
                </a:solidFill>
                <a:cs typeface="Times New Roman"/>
              </a:rPr>
              <a:t>2026 </a:t>
            </a:r>
            <a:r>
              <a:rPr lang="ru-RU" sz="2000" b="1" dirty="0">
                <a:solidFill>
                  <a:schemeClr val="accent1"/>
                </a:solidFill>
                <a:cs typeface="Times New Roman"/>
              </a:rPr>
              <a:t>И </a:t>
            </a:r>
            <a:r>
              <a:rPr lang="ru-RU" sz="2000" b="1" dirty="0" smtClean="0">
                <a:solidFill>
                  <a:schemeClr val="accent1"/>
                </a:solidFill>
                <a:cs typeface="Times New Roman"/>
              </a:rPr>
              <a:t>2027 </a:t>
            </a:r>
            <a:r>
              <a:rPr lang="ru-RU" sz="2000" b="1" dirty="0">
                <a:solidFill>
                  <a:schemeClr val="accent1"/>
                </a:solidFill>
                <a:cs typeface="Times New Roman"/>
              </a:rPr>
              <a:t>ГОДОВ</a:t>
            </a:r>
            <a:endParaRPr lang="ru-RU" sz="2000" dirty="0">
              <a:solidFill>
                <a:schemeClr val="accent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185B654-48DC-418B-9156-F0A5A83EB923}"/>
              </a:ext>
            </a:extLst>
          </p:cNvPr>
          <p:cNvCxnSpPr>
            <a:cxnSpLocks/>
          </p:cNvCxnSpPr>
          <p:nvPr/>
        </p:nvCxnSpPr>
        <p:spPr>
          <a:xfrm>
            <a:off x="202029" y="38795"/>
            <a:ext cx="0" cy="815505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4462E8A3-9C0F-4E81-B593-B326B22889C1}"/>
              </a:ext>
            </a:extLst>
          </p:cNvPr>
          <p:cNvSpPr txBox="1">
            <a:spLocks/>
          </p:cNvSpPr>
          <p:nvPr/>
        </p:nvSpPr>
        <p:spPr bwMode="auto">
          <a:xfrm>
            <a:off x="622300" y="181563"/>
            <a:ext cx="7877803" cy="48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33" tIns="50366" rIns="100733" bIns="5036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sz="2200" kern="0" dirty="0">
              <a:solidFill>
                <a:schemeClr val="accent1"/>
              </a:solidFill>
            </a:endParaRPr>
          </a:p>
        </p:txBody>
      </p:sp>
      <p:sp>
        <p:nvSpPr>
          <p:cNvPr id="50180" name="Rectangle 57"/>
          <p:cNvSpPr>
            <a:spLocks noChangeArrowheads="1"/>
          </p:cNvSpPr>
          <p:nvPr/>
        </p:nvSpPr>
        <p:spPr bwMode="auto">
          <a:xfrm>
            <a:off x="7230006" y="838016"/>
            <a:ext cx="2849562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i="1" dirty="0">
                <a:latin typeface="Calibri" pitchFamily="34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89343" name="Group 25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0581262"/>
              </p:ext>
            </p:extLst>
          </p:nvPr>
        </p:nvGraphicFramePr>
        <p:xfrm>
          <a:off x="444500" y="1574800"/>
          <a:ext cx="9639818" cy="4141305"/>
        </p:xfrm>
        <a:graphic>
          <a:graphicData uri="http://schemas.openxmlformats.org/drawingml/2006/table">
            <a:tbl>
              <a:tblPr/>
              <a:tblGrid>
                <a:gridCol w="566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44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19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3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32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72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муниципальных программ,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подпрограмм.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67" marR="99167" marT="51696" marB="5169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>
                            <a:alpha val="50195"/>
                          </a:srgbClr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2026 </a:t>
                      </a: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67" marR="99167" marT="51696" marB="5169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2027 </a:t>
                      </a: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ru-RU" altLang="ru-RU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167" marR="99167" marT="51696" marB="51696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66FF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сельского хозяйства и регулирование рынков сельскохозяйственной продукции, сырья и продовольствия Оконешниковского муниципального района"</a:t>
                      </a: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4 612,2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4 390,0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765" marR="100765" marT="50467" marB="50467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1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/>
                        </a:rPr>
                        <a:t>Подпрограмма "Совершенствование финансовой и бюджетной политики Оконешниковского муниципального </a:t>
                      </a:r>
                      <a:r>
                        <a:rPr lang="ru-RU" sz="1500" b="0" i="0" u="none" strike="noStrike" dirty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района«</a:t>
                      </a:r>
                    </a:p>
                    <a:p>
                      <a:pPr algn="l" fontAlgn="ctr"/>
                      <a:r>
                        <a:rPr lang="ru-RU" sz="1500" b="0" i="0" u="none" strike="noStrike" dirty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Подпрограмма «Формирование документов территориального планирования для обеспечения устойчивого развития территории </a:t>
                      </a:r>
                      <a:r>
                        <a:rPr lang="ru-RU" sz="1500" b="0" i="0" u="none" strike="noStrike" dirty="0" err="1" smtClean="0">
                          <a:solidFill>
                            <a:srgbClr val="00FF00"/>
                          </a:solidFill>
                          <a:latin typeface="Times New Roman"/>
                        </a:rPr>
                        <a:t>Оконешниковского</a:t>
                      </a:r>
                      <a:r>
                        <a:rPr lang="ru-RU" sz="1500" b="0" i="0" u="none" strike="noStrike" dirty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 муниципального района»</a:t>
                      </a:r>
                      <a:endParaRPr lang="ru-RU" sz="1500" b="0" i="0" u="none" strike="noStrike" dirty="0">
                        <a:solidFill>
                          <a:srgbClr val="00FF00"/>
                        </a:solidFill>
                        <a:latin typeface="Times New Roman"/>
                      </a:endParaRP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58 635,2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46 254,7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46 254,7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27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2.А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FF00"/>
                          </a:solidFill>
                          <a:latin typeface="Times New Roman"/>
                        </a:rPr>
                        <a:t>Подпрограмма "Повышение эффективности расходования бюджетных средств в Оконешниковском муниципальном </a:t>
                      </a:r>
                      <a:r>
                        <a:rPr lang="ru-RU" sz="1500" b="0" i="0" u="none" strike="noStrike" dirty="0" smtClean="0">
                          <a:solidFill>
                            <a:srgbClr val="00FF00"/>
                          </a:solidFill>
                          <a:latin typeface="Times New Roman"/>
                        </a:rPr>
                        <a:t>районе«</a:t>
                      </a:r>
                    </a:p>
                    <a:p>
                      <a:pPr algn="l" fontAlgn="ctr"/>
                      <a:endParaRPr lang="ru-RU" sz="1500" b="0" i="0" u="none" strike="noStrike" dirty="0" smtClean="0">
                        <a:solidFill>
                          <a:srgbClr val="00FF00"/>
                        </a:solidFill>
                        <a:latin typeface="Times New Roman"/>
                      </a:endParaRPr>
                    </a:p>
                    <a:p>
                      <a:pPr algn="l" fontAlgn="ctr"/>
                      <a:endParaRPr lang="ru-RU" sz="1500" b="0" i="0" u="none" strike="noStrike" dirty="0">
                        <a:solidFill>
                          <a:srgbClr val="00FF00"/>
                        </a:solidFill>
                        <a:latin typeface="Times New Roman"/>
                      </a:endParaRPr>
                    </a:p>
                  </a:txBody>
                  <a:tcPr marL="10495" marR="10495" marT="1049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34 177,9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33 709,3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23 786,6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53" marR="100753" marT="50513" marB="50513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5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27" y="503766"/>
            <a:ext cx="9579610" cy="4646084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ADA6B456-8E5C-442C-A396-50DAFDEE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99" y="12580"/>
            <a:ext cx="10232797" cy="76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B7225385-AF81-4F81-9BB3-84DE9ADD0349}"/>
              </a:ext>
            </a:extLst>
          </p:cNvPr>
          <p:cNvSpPr/>
          <p:nvPr/>
        </p:nvSpPr>
        <p:spPr>
          <a:xfrm>
            <a:off x="14731" y="-15321"/>
            <a:ext cx="9989896" cy="238181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9BCAE3"/>
              </a:solidFill>
            </a:endParaRPr>
          </a:p>
        </p:txBody>
      </p:sp>
      <p:sp>
        <p:nvSpPr>
          <p:cNvPr id="25603" name="Номер слайда 5"/>
          <p:cNvSpPr txBox="1">
            <a:spLocks noGrp="1"/>
          </p:cNvSpPr>
          <p:nvPr/>
        </p:nvSpPr>
        <p:spPr bwMode="auto">
          <a:xfrm>
            <a:off x="7515583" y="7017416"/>
            <a:ext cx="2350910" cy="52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4727043" y="2992123"/>
            <a:ext cx="5037668" cy="764322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xtLst/>
        </p:spPr>
        <p:txBody>
          <a:bodyPr lIns="0" tIns="143359" rIns="0" bIns="143359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10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0" name="AutoShape 18" descr="Картинки по запросу КАМЕНЬ НА НАБЕРЕЖНОЙ КОМСОМОЛЬСКА"/>
          <p:cNvSpPr>
            <a:spLocks noChangeAspect="1" noChangeArrowheads="1"/>
          </p:cNvSpPr>
          <p:nvPr/>
        </p:nvSpPr>
        <p:spPr bwMode="auto">
          <a:xfrm>
            <a:off x="4873978" y="3610776"/>
            <a:ext cx="335844" cy="3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1" name="AutoShape 20" descr="Камень на месте высадки комсомольцев"/>
          <p:cNvSpPr>
            <a:spLocks noChangeAspect="1" noChangeArrowheads="1"/>
          </p:cNvSpPr>
          <p:nvPr/>
        </p:nvSpPr>
        <p:spPr bwMode="auto">
          <a:xfrm>
            <a:off x="4873978" y="3610776"/>
            <a:ext cx="335844" cy="3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2" name="AutoShape 22" descr=" "/>
          <p:cNvSpPr>
            <a:spLocks noChangeAspect="1" noChangeArrowheads="1"/>
          </p:cNvSpPr>
          <p:nvPr/>
        </p:nvSpPr>
        <p:spPr bwMode="auto">
          <a:xfrm>
            <a:off x="4873978" y="3610776"/>
            <a:ext cx="335844" cy="33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7" name="Rectangle 62"/>
          <p:cNvSpPr>
            <a:spLocks noChangeArrowheads="1"/>
          </p:cNvSpPr>
          <p:nvPr/>
        </p:nvSpPr>
        <p:spPr bwMode="auto">
          <a:xfrm>
            <a:off x="5371027" y="5210117"/>
            <a:ext cx="782812" cy="1909724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8" name="Rectangle 63"/>
          <p:cNvSpPr>
            <a:spLocks noChangeArrowheads="1"/>
          </p:cNvSpPr>
          <p:nvPr/>
        </p:nvSpPr>
        <p:spPr bwMode="auto">
          <a:xfrm>
            <a:off x="6308643" y="5444438"/>
            <a:ext cx="873721" cy="1675413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19" name="Rectangle 64"/>
          <p:cNvSpPr>
            <a:spLocks noChangeArrowheads="1"/>
          </p:cNvSpPr>
          <p:nvPr/>
        </p:nvSpPr>
        <p:spPr bwMode="auto">
          <a:xfrm>
            <a:off x="7264573" y="5608197"/>
            <a:ext cx="795881" cy="1522205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0" name="Rectangle 69"/>
          <p:cNvSpPr>
            <a:spLocks noChangeArrowheads="1"/>
          </p:cNvSpPr>
          <p:nvPr/>
        </p:nvSpPr>
        <p:spPr bwMode="auto">
          <a:xfrm>
            <a:off x="6308642" y="6545041"/>
            <a:ext cx="951559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  <a:endParaRPr lang="ru-RU" altLang="ru-RU" sz="15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факт</a:t>
            </a:r>
            <a:endParaRPr lang="ru-RU" altLang="ru-RU" sz="15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2" name="Rectangle 71"/>
          <p:cNvSpPr>
            <a:spLocks noChangeArrowheads="1"/>
          </p:cNvSpPr>
          <p:nvPr/>
        </p:nvSpPr>
        <p:spPr bwMode="auto">
          <a:xfrm>
            <a:off x="5246422" y="6515713"/>
            <a:ext cx="1032022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2022</a:t>
            </a:r>
            <a:endParaRPr lang="ru-RU" altLang="ru-RU" sz="15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факт</a:t>
            </a:r>
          </a:p>
        </p:txBody>
      </p:sp>
      <p:sp>
        <p:nvSpPr>
          <p:cNvPr id="25624" name="Rectangle 64"/>
          <p:cNvSpPr>
            <a:spLocks noChangeArrowheads="1"/>
          </p:cNvSpPr>
          <p:nvPr/>
        </p:nvSpPr>
        <p:spPr bwMode="auto">
          <a:xfrm>
            <a:off x="8190466" y="5746105"/>
            <a:ext cx="895192" cy="1359960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5" name="Rectangle 69"/>
          <p:cNvSpPr>
            <a:spLocks noChangeArrowheads="1"/>
          </p:cNvSpPr>
          <p:nvPr/>
        </p:nvSpPr>
        <p:spPr bwMode="auto">
          <a:xfrm>
            <a:off x="7242229" y="6505676"/>
            <a:ext cx="951559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  <a:endParaRPr lang="ru-RU" altLang="ru-RU" sz="15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8" name="Rectangle 30"/>
          <p:cNvSpPr>
            <a:spLocks noChangeArrowheads="1"/>
          </p:cNvSpPr>
          <p:nvPr/>
        </p:nvSpPr>
        <p:spPr bwMode="auto">
          <a:xfrm>
            <a:off x="5371028" y="5559843"/>
            <a:ext cx="833842" cy="40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Calibri" pitchFamily="34" charset="0"/>
                <a:cs typeface="Times New Roman" pitchFamily="18" charset="0"/>
              </a:rPr>
              <a:t>12000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61712" y="5709940"/>
            <a:ext cx="833842" cy="40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Calibri" pitchFamily="34" charset="0"/>
                <a:cs typeface="Times New Roman" pitchFamily="18" charset="0"/>
              </a:rPr>
              <a:t>11800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30" name="Rectangle 33"/>
          <p:cNvSpPr>
            <a:spLocks noChangeArrowheads="1"/>
          </p:cNvSpPr>
          <p:nvPr/>
        </p:nvSpPr>
        <p:spPr bwMode="auto">
          <a:xfrm>
            <a:off x="7264576" y="5934941"/>
            <a:ext cx="833842" cy="40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Calibri" pitchFamily="34" charset="0"/>
                <a:cs typeface="Times New Roman" pitchFamily="18" charset="0"/>
              </a:rPr>
              <a:t>11700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31" name="Line 35"/>
          <p:cNvSpPr>
            <a:spLocks noChangeShapeType="1"/>
          </p:cNvSpPr>
          <p:nvPr/>
        </p:nvSpPr>
        <p:spPr bwMode="auto">
          <a:xfrm>
            <a:off x="5041900" y="7119839"/>
            <a:ext cx="503766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endParaRPr lang="ru-RU" sz="2000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122688" y="766657"/>
            <a:ext cx="9680508" cy="11099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200" dirty="0">
                <a:solidFill>
                  <a:schemeClr val="accent1"/>
                </a:solidFill>
              </a:rPr>
              <a:t>Оконешниковский район - административно-территориальная единица (район) и муниципальное образование (муниципальный район) на юго-востоке Омской области России.</a:t>
            </a:r>
            <a:endParaRPr lang="ru-RU" altLang="ru-RU" sz="2200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635" name="Rectangle 2"/>
          <p:cNvSpPr>
            <a:spLocks noChangeArrowheads="1"/>
          </p:cNvSpPr>
          <p:nvPr/>
        </p:nvSpPr>
        <p:spPr bwMode="auto">
          <a:xfrm>
            <a:off x="4963188" y="3699539"/>
            <a:ext cx="4565417" cy="14491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Среднегодовая численность постоянного населения</a:t>
            </a:r>
            <a:br>
              <a:rPr lang="ru-RU" altLang="ru-RU" sz="22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2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 Оконешниковского района на конец года</a:t>
            </a: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4884475" y="2676253"/>
            <a:ext cx="4014419" cy="7707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2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Площадь района</a:t>
            </a:r>
            <a:r>
              <a:rPr lang="ru-RU" sz="2200" dirty="0">
                <a:solidFill>
                  <a:schemeClr val="accent1"/>
                </a:solidFill>
              </a:rPr>
              <a:t> </a:t>
            </a:r>
            <a:r>
              <a:rPr lang="ru-RU" altLang="ru-RU" sz="2200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составляет 3100 </a:t>
            </a:r>
            <a:r>
              <a:rPr lang="ru-RU" sz="2200" dirty="0">
                <a:solidFill>
                  <a:schemeClr val="accent1"/>
                </a:solidFill>
                <a:latin typeface="+mn-lt"/>
              </a:rPr>
              <a:t>км².</a:t>
            </a:r>
            <a:endParaRPr lang="ru-RU" altLang="ru-RU" sz="22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640" name="Rectangle 26"/>
          <p:cNvSpPr>
            <a:spLocks noChangeArrowheads="1"/>
          </p:cNvSpPr>
          <p:nvPr/>
        </p:nvSpPr>
        <p:spPr bwMode="auto">
          <a:xfrm>
            <a:off x="429329" y="6475883"/>
            <a:ext cx="1914938" cy="7026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wrap="square" lIns="91420" tIns="45711" rIns="91420" bIns="457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00FF00"/>
                </a:solidFill>
                <a:cs typeface="Times New Roman" pitchFamily="18" charset="0"/>
              </a:rPr>
              <a:t>ПРИЧИНА </a:t>
            </a:r>
          </a:p>
          <a:p>
            <a:pPr eaLnBrk="1" hangingPunct="1"/>
            <a:r>
              <a:rPr lang="ru-RU" altLang="ru-RU" sz="2000" dirty="0">
                <a:solidFill>
                  <a:srgbClr val="00FF00"/>
                </a:solidFill>
                <a:cs typeface="Times New Roman" pitchFamily="18" charset="0"/>
              </a:rPr>
              <a:t>СНИЖЕНИЯ </a:t>
            </a:r>
            <a:r>
              <a:rPr lang="ru-RU" altLang="ru-RU" sz="2000" dirty="0">
                <a:solidFill>
                  <a:srgbClr val="FF0000"/>
                </a:solidFill>
                <a:cs typeface="Times New Roman" pitchFamily="18" charset="0"/>
              </a:rPr>
              <a:t>- </a:t>
            </a:r>
          </a:p>
        </p:txBody>
      </p:sp>
      <p:sp>
        <p:nvSpPr>
          <p:cNvPr id="25641" name="Rectangle 44"/>
          <p:cNvSpPr>
            <a:spLocks noChangeArrowheads="1"/>
          </p:cNvSpPr>
          <p:nvPr/>
        </p:nvSpPr>
        <p:spPr bwMode="auto">
          <a:xfrm>
            <a:off x="1788873" y="6396541"/>
            <a:ext cx="2699000" cy="10418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  <p:txBody>
          <a:bodyPr lIns="91420" tIns="45711" rIns="91420" bIns="45711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chemeClr val="bg1"/>
                </a:solidFill>
                <a:cs typeface="Times New Roman" pitchFamily="18" charset="0"/>
              </a:rPr>
              <a:t>      </a:t>
            </a:r>
            <a:r>
              <a:rPr lang="ru-RU" altLang="ru-RU" sz="2000" dirty="0">
                <a:solidFill>
                  <a:schemeClr val="accent1"/>
                </a:solidFill>
                <a:cs typeface="Times New Roman" pitchFamily="18" charset="0"/>
              </a:rPr>
              <a:t>миграционная и   </a:t>
            </a:r>
          </a:p>
          <a:p>
            <a:pPr eaLnBrk="1" hangingPunct="1"/>
            <a:r>
              <a:rPr lang="ru-RU" altLang="ru-RU" sz="2000" dirty="0">
                <a:solidFill>
                  <a:schemeClr val="accent1"/>
                </a:solidFill>
                <a:cs typeface="Times New Roman" pitchFamily="18" charset="0"/>
              </a:rPr>
              <a:t>      естественная </a:t>
            </a:r>
          </a:p>
          <a:p>
            <a:pPr eaLnBrk="1" hangingPunct="1"/>
            <a:r>
              <a:rPr lang="ru-RU" altLang="ru-RU" sz="2000" dirty="0">
                <a:solidFill>
                  <a:schemeClr val="accent1"/>
                </a:solidFill>
                <a:cs typeface="Times New Roman" pitchFamily="18" charset="0"/>
              </a:rPr>
              <a:t>      убыль населения</a:t>
            </a:r>
          </a:p>
        </p:txBody>
      </p:sp>
      <p:sp>
        <p:nvSpPr>
          <p:cNvPr id="38" name="Rectangle 64"/>
          <p:cNvSpPr>
            <a:spLocks noChangeArrowheads="1"/>
          </p:cNvSpPr>
          <p:nvPr/>
        </p:nvSpPr>
        <p:spPr bwMode="auto">
          <a:xfrm>
            <a:off x="9165038" y="5963363"/>
            <a:ext cx="839590" cy="1131056"/>
          </a:xfrm>
          <a:prstGeom prst="rect">
            <a:avLst/>
          </a:prstGeom>
          <a:gradFill rotWithShape="1">
            <a:gsLst>
              <a:gs pos="0">
                <a:schemeClr val="folHlink">
                  <a:alpha val="64998"/>
                </a:scheme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8293098" y="5959157"/>
            <a:ext cx="841936" cy="39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Calibri" pitchFamily="34" charset="0"/>
                <a:cs typeface="Times New Roman" pitchFamily="18" charset="0"/>
              </a:rPr>
              <a:t>11600 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69"/>
          <p:cNvSpPr>
            <a:spLocks noChangeArrowheads="1"/>
          </p:cNvSpPr>
          <p:nvPr/>
        </p:nvSpPr>
        <p:spPr bwMode="auto">
          <a:xfrm>
            <a:off x="8213479" y="6531915"/>
            <a:ext cx="951559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2025</a:t>
            </a:r>
            <a:endParaRPr lang="ru-RU" altLang="ru-RU" sz="15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CC305C93-0CE3-42C9-B36D-36D9E2F967EC}"/>
              </a:ext>
            </a:extLst>
          </p:cNvPr>
          <p:cNvSpPr/>
          <p:nvPr/>
        </p:nvSpPr>
        <p:spPr>
          <a:xfrm>
            <a:off x="4490903" y="2833684"/>
            <a:ext cx="274621" cy="463839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/>
            <a:endParaRPr lang="ru-RU" sz="2000">
              <a:solidFill>
                <a:schemeClr val="accent1"/>
              </a:solidFill>
            </a:endParaRPr>
          </a:p>
        </p:txBody>
      </p:sp>
      <p:sp>
        <p:nvSpPr>
          <p:cNvPr id="45" name="Стрелка: пятиугольник 44">
            <a:extLst>
              <a:ext uri="{FF2B5EF4-FFF2-40B4-BE49-F238E27FC236}">
                <a16:creationId xmlns="" xmlns:a16="http://schemas.microsoft.com/office/drawing/2014/main" id="{64333F22-677C-4383-B9CA-BB79F055160B}"/>
              </a:ext>
            </a:extLst>
          </p:cNvPr>
          <p:cNvSpPr/>
          <p:nvPr/>
        </p:nvSpPr>
        <p:spPr>
          <a:xfrm>
            <a:off x="4490903" y="4014395"/>
            <a:ext cx="274621" cy="463839"/>
          </a:xfrm>
          <a:prstGeom prst="homePlat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0" tIns="45711" rIns="91420" bIns="45711" rtlCol="0" anchor="ctr"/>
          <a:lstStyle/>
          <a:p>
            <a:pPr algn="ctr"/>
            <a:endParaRPr lang="ru-RU" sz="2000"/>
          </a:p>
        </p:txBody>
      </p:sp>
      <p:sp>
        <p:nvSpPr>
          <p:cNvPr id="46" name="Rectangle 69"/>
          <p:cNvSpPr>
            <a:spLocks noChangeArrowheads="1"/>
          </p:cNvSpPr>
          <p:nvPr/>
        </p:nvSpPr>
        <p:spPr bwMode="auto">
          <a:xfrm>
            <a:off x="9127537" y="6505676"/>
            <a:ext cx="951559" cy="56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2026</a:t>
            </a:r>
            <a:endParaRPr lang="ru-RU" altLang="ru-RU" sz="1500" i="1" dirty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47" name="Rectangle 33"/>
          <p:cNvSpPr>
            <a:spLocks noChangeArrowheads="1"/>
          </p:cNvSpPr>
          <p:nvPr/>
        </p:nvSpPr>
        <p:spPr bwMode="auto">
          <a:xfrm>
            <a:off x="9186394" y="5957854"/>
            <a:ext cx="891550" cy="40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Calibri" pitchFamily="34" charset="0"/>
                <a:cs typeface="Times New Roman" pitchFamily="18" charset="0"/>
              </a:rPr>
              <a:t>11500 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9" name="Рисунок 48" descr="300px-Omsk-Oblast-Okoneshniko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13" y="1889112"/>
            <a:ext cx="3384706" cy="45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99F44918-7087-4B59-8589-6C2C19A3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5246"/>
            <a:ext cx="10084079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0594AEE-2396-41C7-8621-D6CF0FBA6380}"/>
              </a:ext>
            </a:extLst>
          </p:cNvPr>
          <p:cNvSpPr/>
          <p:nvPr/>
        </p:nvSpPr>
        <p:spPr>
          <a:xfrm>
            <a:off x="367934" y="7553"/>
            <a:ext cx="10075333" cy="84358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srgbClr val="9BCAE3"/>
              </a:solidFill>
            </a:endParaRPr>
          </a:p>
        </p:txBody>
      </p:sp>
      <p:pic>
        <p:nvPicPr>
          <p:cNvPr id="25" name="Picture 1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62" y="150474"/>
            <a:ext cx="7946909" cy="5827395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836848" y="1188853"/>
            <a:ext cx="8609512" cy="40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>
                <a:solidFill>
                  <a:srgbClr val="00FF00"/>
                </a:solidFill>
              </a:rPr>
              <a:t>О</a:t>
            </a:r>
            <a:r>
              <a:rPr lang="ru-RU" sz="1000" dirty="0" smtClean="0">
                <a:solidFill>
                  <a:srgbClr val="00FF00"/>
                </a:solidFill>
              </a:rPr>
              <a:t>беспечение </a:t>
            </a:r>
            <a:r>
              <a:rPr lang="ru-RU" sz="1000" dirty="0">
                <a:solidFill>
                  <a:srgbClr val="00FF00"/>
                </a:solidFill>
              </a:rPr>
              <a:t>финансовой устойчивости и долгосрочной сбалансированности районного бюджета в условиях сдержанной динамики доходных источников, сохранение долговой устойчивости</a:t>
            </a:r>
            <a:endParaRPr lang="ru-RU" altLang="ru-RU" sz="10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36854" y="1984800"/>
            <a:ext cx="3552535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1000" b="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ачественное </a:t>
            </a:r>
            <a:r>
              <a:rPr lang="ru-RU" sz="1000" b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управление муниципальными финансами</a:t>
            </a:r>
            <a:endParaRPr lang="ru-RU" altLang="ru-RU" sz="1000" b="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836852" y="2593312"/>
            <a:ext cx="8569281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 smtClean="0">
                <a:solidFill>
                  <a:srgbClr val="00FF00"/>
                </a:solidFill>
              </a:rPr>
              <a:t>Повышение </a:t>
            </a:r>
            <a:r>
              <a:rPr lang="ru-RU" sz="1000" dirty="0">
                <a:solidFill>
                  <a:srgbClr val="00FF00"/>
                </a:solidFill>
              </a:rPr>
              <a:t>эффективности и результативности расходования районного бюджета, сдерживание их роста </a:t>
            </a:r>
            <a:endParaRPr lang="ru-RU" altLang="ru-RU" sz="10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836848" y="5631947"/>
            <a:ext cx="9083543" cy="40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>
                <a:solidFill>
                  <a:srgbClr val="00FF00"/>
                </a:solidFill>
              </a:rPr>
              <a:t>П</a:t>
            </a:r>
            <a:r>
              <a:rPr lang="ru-RU" sz="1000" dirty="0" smtClean="0">
                <a:solidFill>
                  <a:srgbClr val="00FF00"/>
                </a:solidFill>
              </a:rPr>
              <a:t>овышение </a:t>
            </a:r>
            <a:r>
              <a:rPr lang="ru-RU" sz="1000" dirty="0">
                <a:solidFill>
                  <a:srgbClr val="00FF00"/>
                </a:solidFill>
              </a:rPr>
              <a:t>качества регулирования межбюджетных отношений с муниципальными образованиями </a:t>
            </a:r>
            <a:r>
              <a:rPr lang="ru-RU" sz="1000" dirty="0" err="1">
                <a:solidFill>
                  <a:srgbClr val="00FF00"/>
                </a:solidFill>
              </a:rPr>
              <a:t>Оконешниковского</a:t>
            </a:r>
            <a:r>
              <a:rPr lang="ru-RU" sz="1000" dirty="0">
                <a:solidFill>
                  <a:srgbClr val="00FF00"/>
                </a:solidFill>
              </a:rPr>
              <a:t> муниципального района Омской области</a:t>
            </a:r>
            <a:endParaRPr lang="ru-RU" altLang="ru-RU" sz="10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836850" y="4211059"/>
            <a:ext cx="8926116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 smtClean="0">
                <a:solidFill>
                  <a:srgbClr val="00FF00"/>
                </a:solidFill>
              </a:rPr>
              <a:t>Обеспечение </a:t>
            </a:r>
            <a:r>
              <a:rPr lang="ru-RU" sz="1000" dirty="0">
                <a:solidFill>
                  <a:srgbClr val="00FF00"/>
                </a:solidFill>
              </a:rPr>
              <a:t>реализации на территории </a:t>
            </a:r>
            <a:r>
              <a:rPr lang="ru-RU" sz="1000" dirty="0" err="1">
                <a:solidFill>
                  <a:srgbClr val="00FF00"/>
                </a:solidFill>
              </a:rPr>
              <a:t>Оконешниковского</a:t>
            </a:r>
            <a:r>
              <a:rPr lang="ru-RU" sz="1000" dirty="0">
                <a:solidFill>
                  <a:srgbClr val="00FF00"/>
                </a:solidFill>
              </a:rPr>
              <a:t> муниципального района Омской области национальных проектов</a:t>
            </a:r>
            <a:endParaRPr lang="ru-RU" altLang="ru-RU" sz="10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19028" y="4827880"/>
            <a:ext cx="4870204" cy="6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1000" b="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Реализация мероприятий, направленных на развитие практик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 инициативного бюджетирования в целях вовлечения граждан в бюджетный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b="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 процесс</a:t>
            </a:r>
            <a:endParaRPr lang="ru-RU" altLang="ru-RU" sz="1000" b="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36848" y="3243227"/>
            <a:ext cx="8885884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000" b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качества оказания муниципальных услуг (выполнения работ) муниципальными учреждениями района</a:t>
            </a:r>
            <a:endParaRPr lang="ru-RU" altLang="ru-RU" sz="1000" b="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694677" y="6261028"/>
            <a:ext cx="8822909" cy="3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Усиление </a:t>
            </a:r>
            <a:r>
              <a:rPr lang="ru-RU" sz="1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муниципального финансового контроля за эффективным </a:t>
            </a:r>
            <a:r>
              <a:rPr lang="ru-RU" sz="1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использованием бюджетных </a:t>
            </a:r>
            <a:r>
              <a:rPr lang="ru-RU" sz="1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средств </a:t>
            </a:r>
            <a:endParaRPr lang="ru-RU" altLang="ru-RU" sz="1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265"/>
          <p:cNvSpPr>
            <a:spLocks noChangeArrowheads="1"/>
          </p:cNvSpPr>
          <p:nvPr/>
        </p:nvSpPr>
        <p:spPr bwMode="auto">
          <a:xfrm>
            <a:off x="340078" y="1075000"/>
            <a:ext cx="393568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1998" name="Rectangle 265"/>
          <p:cNvSpPr>
            <a:spLocks noChangeArrowheads="1"/>
          </p:cNvSpPr>
          <p:nvPr/>
        </p:nvSpPr>
        <p:spPr bwMode="auto">
          <a:xfrm>
            <a:off x="340078" y="1776462"/>
            <a:ext cx="393568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1999" name="Rectangle 265"/>
          <p:cNvSpPr>
            <a:spLocks noChangeArrowheads="1"/>
          </p:cNvSpPr>
          <p:nvPr/>
        </p:nvSpPr>
        <p:spPr bwMode="auto">
          <a:xfrm>
            <a:off x="340078" y="2455127"/>
            <a:ext cx="393568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2000" name="Rectangle 265"/>
          <p:cNvSpPr>
            <a:spLocks noChangeArrowheads="1"/>
          </p:cNvSpPr>
          <p:nvPr/>
        </p:nvSpPr>
        <p:spPr bwMode="auto">
          <a:xfrm>
            <a:off x="299857" y="3064172"/>
            <a:ext cx="39356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42001" name="Rectangle 265"/>
          <p:cNvSpPr>
            <a:spLocks noChangeArrowheads="1"/>
          </p:cNvSpPr>
          <p:nvPr/>
        </p:nvSpPr>
        <p:spPr bwMode="auto">
          <a:xfrm>
            <a:off x="299857" y="4016277"/>
            <a:ext cx="39356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2002" name="Rectangle 265"/>
          <p:cNvSpPr>
            <a:spLocks noChangeArrowheads="1"/>
          </p:cNvSpPr>
          <p:nvPr/>
        </p:nvSpPr>
        <p:spPr bwMode="auto">
          <a:xfrm>
            <a:off x="299857" y="4889041"/>
            <a:ext cx="39356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2003" name="Rectangle 265"/>
          <p:cNvSpPr>
            <a:spLocks noChangeArrowheads="1"/>
          </p:cNvSpPr>
          <p:nvPr/>
        </p:nvSpPr>
        <p:spPr bwMode="auto">
          <a:xfrm>
            <a:off x="294599" y="5472172"/>
            <a:ext cx="393568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42004" name="Rectangle 265"/>
          <p:cNvSpPr>
            <a:spLocks noChangeArrowheads="1"/>
          </p:cNvSpPr>
          <p:nvPr/>
        </p:nvSpPr>
        <p:spPr bwMode="auto">
          <a:xfrm>
            <a:off x="299857" y="6158515"/>
            <a:ext cx="39356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99" y="194788"/>
            <a:ext cx="9264584" cy="45068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>
                <a:solidFill>
                  <a:schemeClr val="accent1"/>
                </a:solidFill>
                <a:latin typeface="Calibri"/>
                <a:ea typeface="+mn-ea"/>
                <a:cs typeface="Times New Roman"/>
              </a:rPr>
              <a:t>ОСНОВНЫЕ НАПРАВЛЕНИЯ БЮДЖЕТНОЙ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6961B6A-3515-44AE-BA88-0190B133A9B9}"/>
              </a:ext>
            </a:extLst>
          </p:cNvPr>
          <p:cNvCxnSpPr>
            <a:cxnSpLocks/>
          </p:cNvCxnSpPr>
          <p:nvPr/>
        </p:nvCxnSpPr>
        <p:spPr>
          <a:xfrm>
            <a:off x="340078" y="49169"/>
            <a:ext cx="0" cy="63473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811049" y="6692011"/>
            <a:ext cx="8674011" cy="55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существление </a:t>
            </a:r>
            <a:r>
              <a:rPr lang="ru-RU" sz="10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муниципальными органами местного самоуправления ведомственного контроля за соблюдением законодательства Российской Федерации и иных нормативных правовых актов о контрактной системе в сфере закупок товаров, работ, услуг для обеспечения муниципальных нужд</a:t>
            </a:r>
            <a:endParaRPr lang="ru-RU" altLang="ru-RU" sz="1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5"/>
          <p:cNvSpPr>
            <a:spLocks noChangeArrowheads="1"/>
          </p:cNvSpPr>
          <p:nvPr/>
        </p:nvSpPr>
        <p:spPr bwMode="auto">
          <a:xfrm>
            <a:off x="294601" y="6713910"/>
            <a:ext cx="39356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14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99F44918-7087-4B59-8589-6C2C19A3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5246"/>
            <a:ext cx="10084079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0594AEE-2396-41C7-8621-D6CF0FBA6380}"/>
              </a:ext>
            </a:extLst>
          </p:cNvPr>
          <p:cNvSpPr/>
          <p:nvPr/>
        </p:nvSpPr>
        <p:spPr>
          <a:xfrm>
            <a:off x="367934" y="7553"/>
            <a:ext cx="10075333" cy="84358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srgbClr val="9BCAE3"/>
              </a:solidFill>
            </a:endParaRPr>
          </a:p>
        </p:txBody>
      </p:sp>
      <p:pic>
        <p:nvPicPr>
          <p:cNvPr id="25" name="Picture 1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62" y="150474"/>
            <a:ext cx="7946909" cy="5827395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836848" y="1111909"/>
            <a:ext cx="8609512" cy="55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>
                <a:solidFill>
                  <a:srgbClr val="00FF00"/>
                </a:solidFill>
              </a:rPr>
              <a:t>С</a:t>
            </a:r>
            <a:r>
              <a:rPr lang="ru-RU" sz="1000" dirty="0" smtClean="0">
                <a:solidFill>
                  <a:srgbClr val="00FF00"/>
                </a:solidFill>
              </a:rPr>
              <a:t>воевременное </a:t>
            </a:r>
            <a:r>
              <a:rPr lang="ru-RU" sz="1000" dirty="0">
                <a:solidFill>
                  <a:srgbClr val="00FF00"/>
                </a:solidFill>
              </a:rPr>
              <a:t>и полное исполнение долговых обязательств </a:t>
            </a:r>
            <a:r>
              <a:rPr lang="ru-RU" sz="1000" dirty="0" err="1">
                <a:solidFill>
                  <a:srgbClr val="00FF00"/>
                </a:solidFill>
              </a:rPr>
              <a:t>Оконешниковского</a:t>
            </a:r>
            <a:r>
              <a:rPr lang="ru-RU" sz="1000" dirty="0">
                <a:solidFill>
                  <a:srgbClr val="00FF00"/>
                </a:solidFill>
              </a:rPr>
              <a:t> муниципального района Омской области, неукоснительное соблюдение ограничений бюджетного законодательства Российской Федерации в отношении допустимого уровня дефицита районного бюджета и предельного объема муниципального долга </a:t>
            </a:r>
            <a:r>
              <a:rPr lang="ru-RU" sz="1000" dirty="0" err="1">
                <a:solidFill>
                  <a:srgbClr val="00FF00"/>
                </a:solidFill>
              </a:rPr>
              <a:t>Оконешниковского</a:t>
            </a:r>
            <a:r>
              <a:rPr lang="ru-RU" sz="1000" dirty="0">
                <a:solidFill>
                  <a:srgbClr val="00FF00"/>
                </a:solidFill>
              </a:rPr>
              <a:t> муниципального района Омской области</a:t>
            </a:r>
            <a:endParaRPr lang="ru-RU" altLang="ru-RU" sz="10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36854" y="1984800"/>
            <a:ext cx="8717411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00FF00"/>
                </a:solidFill>
              </a:rPr>
              <a:t>П</a:t>
            </a:r>
            <a:r>
              <a:rPr lang="ru-RU" sz="1000" dirty="0" smtClean="0">
                <a:solidFill>
                  <a:srgbClr val="00FF00"/>
                </a:solidFill>
              </a:rPr>
              <a:t>ривлечение </a:t>
            </a:r>
            <a:r>
              <a:rPr lang="ru-RU" sz="1000" dirty="0">
                <a:solidFill>
                  <a:srgbClr val="00FF00"/>
                </a:solidFill>
              </a:rPr>
              <a:t>средств областного бюджета на </a:t>
            </a:r>
            <a:r>
              <a:rPr lang="ru-RU" sz="1000" dirty="0" err="1">
                <a:solidFill>
                  <a:srgbClr val="00FF00"/>
                </a:solidFill>
              </a:rPr>
              <a:t>софинансирование</a:t>
            </a:r>
            <a:r>
              <a:rPr lang="ru-RU" sz="1000" dirty="0">
                <a:solidFill>
                  <a:srgbClr val="00FF00"/>
                </a:solidFill>
              </a:rPr>
              <a:t> расходных обязательств </a:t>
            </a:r>
            <a:r>
              <a:rPr lang="ru-RU" sz="1000" dirty="0" err="1">
                <a:solidFill>
                  <a:srgbClr val="00FF00"/>
                </a:solidFill>
              </a:rPr>
              <a:t>Оконешниковского</a:t>
            </a:r>
            <a:r>
              <a:rPr lang="ru-RU" sz="1000" dirty="0">
                <a:solidFill>
                  <a:srgbClr val="00FF00"/>
                </a:solidFill>
              </a:rPr>
              <a:t> муниципального района Омской области</a:t>
            </a:r>
            <a:endParaRPr lang="ru-RU" altLang="ru-RU" sz="1000" b="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836852" y="2439424"/>
            <a:ext cx="8569281" cy="55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>
                <a:solidFill>
                  <a:srgbClr val="00FF00"/>
                </a:solidFill>
              </a:rPr>
              <a:t>С</a:t>
            </a:r>
            <a:r>
              <a:rPr lang="ru-RU" sz="1000" dirty="0" smtClean="0">
                <a:solidFill>
                  <a:srgbClr val="00FF00"/>
                </a:solidFill>
              </a:rPr>
              <a:t>тимулирование </a:t>
            </a:r>
            <a:r>
              <a:rPr lang="ru-RU" sz="1000" dirty="0">
                <a:solidFill>
                  <a:srgbClr val="00FF00"/>
                </a:solidFill>
              </a:rPr>
              <a:t>развития малого и среднего предпринимательства и граждан, желающих организовать собственное дело на территории </a:t>
            </a:r>
            <a:r>
              <a:rPr lang="ru-RU" sz="1000" dirty="0" err="1">
                <a:solidFill>
                  <a:srgbClr val="00FF00"/>
                </a:solidFill>
              </a:rPr>
              <a:t>Оконешниковского</a:t>
            </a:r>
            <a:r>
              <a:rPr lang="ru-RU" sz="1000" dirty="0">
                <a:solidFill>
                  <a:srgbClr val="00FF00"/>
                </a:solidFill>
              </a:rPr>
              <a:t> муниципального района Омской области, в том числе путем реализации мероприятий по финансовой поддержке субъектов малого и среднего предпринимательства и граждан, желающих организовать собственное дело</a:t>
            </a:r>
            <a:endParaRPr lang="ru-RU" altLang="ru-RU" sz="10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836848" y="5708891"/>
            <a:ext cx="9083543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 smtClean="0">
                <a:solidFill>
                  <a:srgbClr val="00FF00"/>
                </a:solidFill>
              </a:rPr>
              <a:t>Реализация </a:t>
            </a:r>
            <a:r>
              <a:rPr lang="ru-RU" sz="1000" dirty="0">
                <a:solidFill>
                  <a:srgbClr val="00FF00"/>
                </a:solidFill>
              </a:rPr>
              <a:t>мероприятий, направленных на повышение финансовой грамотности и финансовой культуры населения Омской области</a:t>
            </a:r>
            <a:endParaRPr lang="ru-RU" altLang="ru-RU" sz="10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836850" y="4057171"/>
            <a:ext cx="8926116" cy="55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1000" dirty="0">
                <a:solidFill>
                  <a:srgbClr val="00FF00"/>
                </a:solidFill>
              </a:rPr>
              <a:t>О</a:t>
            </a:r>
            <a:r>
              <a:rPr lang="ru-RU" sz="1000" dirty="0" smtClean="0">
                <a:solidFill>
                  <a:srgbClr val="00FF00"/>
                </a:solidFill>
              </a:rPr>
              <a:t>беспечение </a:t>
            </a:r>
            <a:r>
              <a:rPr lang="ru-RU" sz="1000" dirty="0">
                <a:solidFill>
                  <a:srgbClr val="00FF00"/>
                </a:solidFill>
              </a:rPr>
              <a:t>эффективности управления муниципальной собственностью и увеличение доходов от ее использования, осуществление контроля за эффективным управлением и распоряжением имуществом, находящимся в собственности </a:t>
            </a:r>
            <a:r>
              <a:rPr lang="ru-RU" sz="1000" dirty="0" err="1">
                <a:solidFill>
                  <a:srgbClr val="00FF00"/>
                </a:solidFill>
              </a:rPr>
              <a:t>Оконешниковского</a:t>
            </a:r>
            <a:r>
              <a:rPr lang="ru-RU" sz="1000" dirty="0">
                <a:solidFill>
                  <a:srgbClr val="00FF00"/>
                </a:solidFill>
              </a:rPr>
              <a:t> муниципального района Омской области</a:t>
            </a:r>
            <a:endParaRPr lang="ru-RU" altLang="ru-RU" sz="1000" b="1" dirty="0">
              <a:solidFill>
                <a:srgbClr val="00FF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619028" y="5027934"/>
            <a:ext cx="4113586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1000" b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000" b="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беспечение </a:t>
            </a:r>
            <a:r>
              <a:rPr lang="ru-RU" sz="1000" b="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прозрачности (открытости) бюджетного процесса</a:t>
            </a:r>
            <a:endParaRPr lang="ru-RU" altLang="ru-RU" sz="1000" b="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36848" y="3243227"/>
            <a:ext cx="8885884" cy="24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srgbClr val="00FF00"/>
                </a:solidFill>
              </a:rPr>
              <a:t>О</a:t>
            </a:r>
            <a:r>
              <a:rPr lang="ru-RU" sz="1000" dirty="0" smtClean="0">
                <a:solidFill>
                  <a:srgbClr val="00FF00"/>
                </a:solidFill>
              </a:rPr>
              <a:t>беспечение </a:t>
            </a:r>
            <a:r>
              <a:rPr lang="ru-RU" sz="1000" dirty="0">
                <a:solidFill>
                  <a:srgbClr val="00FF00"/>
                </a:solidFill>
              </a:rPr>
              <a:t>предоставления материальной помощи для отдельных категорий граждан, исходя из принципов адресности и нуждаемости</a:t>
            </a:r>
            <a:endParaRPr lang="ru-RU" altLang="ru-RU" sz="1000" b="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265"/>
          <p:cNvSpPr>
            <a:spLocks noChangeArrowheads="1"/>
          </p:cNvSpPr>
          <p:nvPr/>
        </p:nvSpPr>
        <p:spPr bwMode="auto">
          <a:xfrm>
            <a:off x="340078" y="1075000"/>
            <a:ext cx="815622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10</a:t>
            </a:r>
            <a:endParaRPr lang="ru-RU" altLang="ru-RU" sz="28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998" name="Rectangle 265"/>
          <p:cNvSpPr>
            <a:spLocks noChangeArrowheads="1"/>
          </p:cNvSpPr>
          <p:nvPr/>
        </p:nvSpPr>
        <p:spPr bwMode="auto">
          <a:xfrm>
            <a:off x="340078" y="1776462"/>
            <a:ext cx="587022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11</a:t>
            </a:r>
            <a:endParaRPr lang="ru-RU" altLang="ru-RU" sz="28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999" name="Rectangle 265"/>
          <p:cNvSpPr>
            <a:spLocks noChangeArrowheads="1"/>
          </p:cNvSpPr>
          <p:nvPr/>
        </p:nvSpPr>
        <p:spPr bwMode="auto">
          <a:xfrm>
            <a:off x="340078" y="2455127"/>
            <a:ext cx="587022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12</a:t>
            </a:r>
            <a:endParaRPr lang="ru-RU" altLang="ru-RU" sz="28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000" name="Rectangle 265"/>
          <p:cNvSpPr>
            <a:spLocks noChangeArrowheads="1"/>
          </p:cNvSpPr>
          <p:nvPr/>
        </p:nvSpPr>
        <p:spPr bwMode="auto">
          <a:xfrm>
            <a:off x="299857" y="3064172"/>
            <a:ext cx="627243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13</a:t>
            </a:r>
            <a:endParaRPr lang="ru-RU" altLang="ru-RU" sz="28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001" name="Rectangle 265"/>
          <p:cNvSpPr>
            <a:spLocks noChangeArrowheads="1"/>
          </p:cNvSpPr>
          <p:nvPr/>
        </p:nvSpPr>
        <p:spPr bwMode="auto">
          <a:xfrm>
            <a:off x="299857" y="4016277"/>
            <a:ext cx="62724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14</a:t>
            </a:r>
            <a:endParaRPr lang="ru-RU" altLang="ru-RU" sz="28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002" name="Rectangle 265"/>
          <p:cNvSpPr>
            <a:spLocks noChangeArrowheads="1"/>
          </p:cNvSpPr>
          <p:nvPr/>
        </p:nvSpPr>
        <p:spPr bwMode="auto">
          <a:xfrm>
            <a:off x="299857" y="4889041"/>
            <a:ext cx="62724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15</a:t>
            </a:r>
            <a:endParaRPr lang="ru-RU" altLang="ru-RU" sz="28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2003" name="Rectangle 265"/>
          <p:cNvSpPr>
            <a:spLocks noChangeArrowheads="1"/>
          </p:cNvSpPr>
          <p:nvPr/>
        </p:nvSpPr>
        <p:spPr bwMode="auto">
          <a:xfrm>
            <a:off x="294598" y="5472172"/>
            <a:ext cx="632501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800" b="1" dirty="0" smtClean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16</a:t>
            </a:r>
            <a:endParaRPr lang="ru-RU" altLang="ru-RU" sz="2800" b="1" dirty="0">
              <a:solidFill>
                <a:schemeClr val="accent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599" y="194788"/>
            <a:ext cx="9264584" cy="450689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chemeClr val="accent1"/>
                </a:solidFill>
                <a:latin typeface="Calibri"/>
                <a:ea typeface="+mn-ea"/>
                <a:cs typeface="Times New Roman"/>
              </a:rPr>
              <a:t>ОСНОВНЫЕ НАПРАВЛЕНИЯ БЮДЖЕТНОЙ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26961B6A-3515-44AE-BA88-0190B133A9B9}"/>
              </a:ext>
            </a:extLst>
          </p:cNvPr>
          <p:cNvCxnSpPr>
            <a:cxnSpLocks/>
          </p:cNvCxnSpPr>
          <p:nvPr/>
        </p:nvCxnSpPr>
        <p:spPr>
          <a:xfrm>
            <a:off x="340078" y="49169"/>
            <a:ext cx="0" cy="63473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3" descr="Картинки по запросу синий фон к презентации">
            <a:extLst>
              <a:ext uri="{FF2B5EF4-FFF2-40B4-BE49-F238E27FC236}">
                <a16:creationId xmlns="" xmlns:a16="http://schemas.microsoft.com/office/drawing/2014/main" id="{1D280D95-D211-417A-B0AD-FA5C83A5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7" y="56957"/>
            <a:ext cx="10084079" cy="7556500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>
              <a:schemeClr val="accent1">
                <a:alpha val="98000"/>
              </a:schemeClr>
            </a:glow>
          </a:effectLst>
          <a:extLst/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7B04AFD-3872-4184-BA66-DC2DA4B3483B}"/>
              </a:ext>
            </a:extLst>
          </p:cNvPr>
          <p:cNvSpPr/>
          <p:nvPr/>
        </p:nvSpPr>
        <p:spPr>
          <a:xfrm>
            <a:off x="16203" y="-20389"/>
            <a:ext cx="10075333" cy="862979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9BCAE3"/>
              </a:solidFill>
            </a:endParaRPr>
          </a:p>
        </p:txBody>
      </p:sp>
      <p:sp>
        <p:nvSpPr>
          <p:cNvPr id="43020" name="Rectangle 265"/>
          <p:cNvSpPr>
            <a:spLocks noChangeArrowheads="1"/>
          </p:cNvSpPr>
          <p:nvPr/>
        </p:nvSpPr>
        <p:spPr bwMode="auto">
          <a:xfrm>
            <a:off x="103271" y="1562023"/>
            <a:ext cx="378071" cy="6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43021" name="Rectangle 265"/>
          <p:cNvSpPr>
            <a:spLocks noChangeArrowheads="1"/>
          </p:cNvSpPr>
          <p:nvPr/>
        </p:nvSpPr>
        <p:spPr bwMode="auto">
          <a:xfrm>
            <a:off x="103269" y="2461918"/>
            <a:ext cx="378070" cy="6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43022" name="Rectangle 265"/>
          <p:cNvSpPr>
            <a:spLocks noChangeArrowheads="1"/>
          </p:cNvSpPr>
          <p:nvPr/>
        </p:nvSpPr>
        <p:spPr bwMode="auto">
          <a:xfrm>
            <a:off x="103272" y="3234145"/>
            <a:ext cx="378071" cy="6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43023" name="Rectangle 265"/>
          <p:cNvSpPr>
            <a:spLocks noChangeArrowheads="1"/>
          </p:cNvSpPr>
          <p:nvPr/>
        </p:nvSpPr>
        <p:spPr bwMode="auto">
          <a:xfrm>
            <a:off x="103269" y="4145478"/>
            <a:ext cx="378070" cy="6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78" y="181080"/>
            <a:ext cx="9067800" cy="529604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200" b="1" dirty="0">
                <a:solidFill>
                  <a:schemeClr val="accent1"/>
                </a:solidFill>
                <a:latin typeface="Calibri"/>
                <a:ea typeface="+mn-ea"/>
                <a:cs typeface="Times New Roman"/>
              </a:rPr>
              <a:t>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83B83DC-8FC5-4066-BA29-8B40316B1A9D}"/>
              </a:ext>
            </a:extLst>
          </p:cNvPr>
          <p:cNvCxnSpPr>
            <a:cxnSpLocks/>
          </p:cNvCxnSpPr>
          <p:nvPr/>
        </p:nvCxnSpPr>
        <p:spPr>
          <a:xfrm>
            <a:off x="340078" y="49169"/>
            <a:ext cx="0" cy="63473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63365" y="2442091"/>
            <a:ext cx="8938433" cy="738646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беспечение </a:t>
            </a:r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условий для ведения предпринимательской деятельности, содействие развитию субъектов малого и среднего предпринимательства на территории </a:t>
            </a:r>
            <a:r>
              <a:rPr lang="ru-RU" sz="1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Оконешниковского</a:t>
            </a:r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муниципального района Омской области и повышению предпринимательской активности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148" y="4145479"/>
            <a:ext cx="9072954" cy="523202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ru-RU" sz="1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Укрепление </a:t>
            </a:r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доходной базы консолидированного бюджета </a:t>
            </a:r>
            <a:r>
              <a:rPr lang="ru-RU" sz="1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Оконешниковского</a:t>
            </a:r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муниципального района Омской области</a:t>
            </a:r>
          </a:p>
        </p:txBody>
      </p:sp>
      <p:sp>
        <p:nvSpPr>
          <p:cNvPr id="20" name="Rectangle 265"/>
          <p:cNvSpPr>
            <a:spLocks noChangeArrowheads="1"/>
          </p:cNvSpPr>
          <p:nvPr/>
        </p:nvSpPr>
        <p:spPr bwMode="auto">
          <a:xfrm>
            <a:off x="56758" y="4954394"/>
            <a:ext cx="378070" cy="60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3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016" y="4875055"/>
            <a:ext cx="9189071" cy="954089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ru-RU" sz="1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мониторинга эффективности предоставления налоговых преференций с учетом результатов оценки налоговых расходов, проведенной в соответствии с общими требованиями к оценке налоговых расходов субъектов Российской Федерации и муниципальных образований, утвержденных постановлением Правительства Российской Федерации от 22 июня 2019 года № 796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758" y="6059336"/>
            <a:ext cx="9012960" cy="32977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199" y="1382157"/>
            <a:ext cx="9070768" cy="738646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оддержка </a:t>
            </a:r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инвестиционной активности хозяйствующих субъектов, осуществляющих деятельность на территории </a:t>
            </a:r>
            <a:r>
              <a:rPr lang="ru-RU" sz="1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Оконешниковского</a:t>
            </a:r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муниципального района Омской области, и улучшение инвестиционного климата посредством внедрения муниципального инвестиционного стандарта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9780" y="3178977"/>
            <a:ext cx="9173306" cy="523202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4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частие </a:t>
            </a:r>
            <a:r>
              <a:rPr lang="ru-RU" sz="14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в совершенствовании системы применения специальных налоговых режимов с учетом практики их </a:t>
            </a:r>
            <a:r>
              <a:rPr lang="ru-RU" sz="1400" dirty="0" err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правоприменения</a:t>
            </a:r>
            <a:endParaRPr lang="ru-RU" sz="1400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621" y="594362"/>
            <a:ext cx="121920" cy="200617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2696">
              <a:spcBef>
                <a:spcPts val="110"/>
              </a:spcBef>
            </a:pPr>
            <a:r>
              <a:rPr sz="1200" dirty="0">
                <a:solidFill>
                  <a:srgbClr val="00007F"/>
                </a:solidFill>
                <a:latin typeface="Arial Black"/>
                <a:cs typeface="Arial Black"/>
              </a:rPr>
              <a:t>●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1902" y="196857"/>
            <a:ext cx="8307705" cy="805147"/>
          </a:xfrm>
          <a:prstGeom prst="rect">
            <a:avLst/>
          </a:prstGeom>
        </p:spPr>
        <p:txBody>
          <a:bodyPr vert="horz" wrap="square" lIns="0" tIns="48885" rIns="0" bIns="0" rtlCol="0">
            <a:spAutoFit/>
          </a:bodyPr>
          <a:lstStyle/>
          <a:p>
            <a:pPr marL="883735" marR="5078" indent="-871039">
              <a:lnSpc>
                <a:spcPts val="3138"/>
              </a:lnSpc>
              <a:spcBef>
                <a:spcPts val="385"/>
              </a:spcBef>
              <a:tabLst>
                <a:tab pos="5504310" algn="l"/>
                <a:tab pos="6550572" algn="l"/>
              </a:tabLst>
            </a:pPr>
            <a:r>
              <a:rPr sz="2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2000" b="1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sz="2000" b="1" spc="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районного</a:t>
            </a:r>
            <a:r>
              <a:rPr sz="2000" b="1" spc="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бюджета	</a:t>
            </a:r>
            <a:r>
              <a:rPr sz="2000" b="1" spc="-6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sz="2000" b="1" spc="-1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  и </a:t>
            </a:r>
            <a:r>
              <a:rPr sz="2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b="1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2000" b="1" spc="-6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sz="2000" b="1" spc="2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sz="2000" b="1" spc="1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sz="2000" b="1" spc="-1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9" name="object 19"/>
          <p:cNvSpPr/>
          <p:nvPr/>
        </p:nvSpPr>
        <p:spPr>
          <a:xfrm>
            <a:off x="215901" y="6597652"/>
            <a:ext cx="215900" cy="242569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5901" y="6263642"/>
            <a:ext cx="215900" cy="2159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1492" y="6238240"/>
            <a:ext cx="1045208" cy="1049001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400" b="1" spc="-6" dirty="0">
                <a:solidFill>
                  <a:schemeClr val="accent1"/>
                </a:solidFill>
                <a:latin typeface="Arial"/>
                <a:cs typeface="Arial"/>
              </a:rPr>
              <a:t>Доходы</a:t>
            </a:r>
            <a:endParaRPr sz="14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2696" marR="5078">
              <a:lnSpc>
                <a:spcPts val="2858"/>
              </a:lnSpc>
              <a:spcBef>
                <a:spcPts val="260"/>
              </a:spcBef>
            </a:pPr>
            <a:r>
              <a:rPr sz="1400" b="1" spc="-6" dirty="0" err="1" smtClean="0">
                <a:solidFill>
                  <a:schemeClr val="accent1"/>
                </a:solidFill>
                <a:latin typeface="Arial"/>
                <a:cs typeface="Arial"/>
              </a:rPr>
              <a:t>Ра</a:t>
            </a:r>
            <a:r>
              <a:rPr sz="1400" b="1" spc="6" dirty="0" err="1" smtClean="0">
                <a:solidFill>
                  <a:schemeClr val="accent1"/>
                </a:solidFill>
                <a:latin typeface="Arial"/>
                <a:cs typeface="Arial"/>
              </a:rPr>
              <a:t>с</a:t>
            </a:r>
            <a:r>
              <a:rPr sz="1400" b="1" spc="-6" dirty="0" err="1" smtClean="0">
                <a:solidFill>
                  <a:schemeClr val="accent1"/>
                </a:solidFill>
                <a:latin typeface="Arial"/>
                <a:cs typeface="Arial"/>
              </a:rPr>
              <a:t>хо</a:t>
            </a:r>
            <a:r>
              <a:rPr sz="1400" b="1" dirty="0" err="1" smtClean="0">
                <a:solidFill>
                  <a:schemeClr val="accent1"/>
                </a:solidFill>
                <a:latin typeface="Arial"/>
                <a:cs typeface="Arial"/>
              </a:rPr>
              <a:t>ды</a:t>
            </a:r>
            <a:endParaRPr lang="ru-RU" sz="1400" b="1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12696" marR="5078">
              <a:lnSpc>
                <a:spcPts val="2858"/>
              </a:lnSpc>
              <a:spcBef>
                <a:spcPts val="260"/>
              </a:spcBef>
            </a:pPr>
            <a:r>
              <a:rPr lang="ru-RU" sz="1400" b="1" dirty="0" smtClean="0">
                <a:solidFill>
                  <a:schemeClr val="accent1"/>
                </a:solidFill>
                <a:latin typeface="Arial"/>
                <a:cs typeface="Arial"/>
              </a:rPr>
              <a:t>Профицит</a:t>
            </a:r>
            <a:r>
              <a:rPr sz="1400" b="1" dirty="0" smtClean="0">
                <a:solidFill>
                  <a:srgbClr val="FFFF00"/>
                </a:solidFill>
                <a:latin typeface="Arial"/>
                <a:cs typeface="Arial"/>
              </a:rPr>
              <a:t>  </a:t>
            </a:r>
            <a:endParaRPr sz="1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2354979876"/>
              </p:ext>
            </p:extLst>
          </p:nvPr>
        </p:nvGraphicFramePr>
        <p:xfrm>
          <a:off x="1680635" y="1537408"/>
          <a:ext cx="6722533" cy="448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19"/>
          <p:cNvSpPr/>
          <p:nvPr/>
        </p:nvSpPr>
        <p:spPr>
          <a:xfrm>
            <a:off x="202613" y="7010291"/>
            <a:ext cx="229187" cy="24256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Картинки по запросу синий фон к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0" y="784537"/>
            <a:ext cx="10084080" cy="69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2163" y="0"/>
            <a:ext cx="10115566" cy="1193277"/>
          </a:xfrm>
          <a:prstGeom prst="rect">
            <a:avLst/>
          </a:prstGeom>
          <a:gradFill>
            <a:gsLst>
              <a:gs pos="100000">
                <a:srgbClr val="0070C0">
                  <a:lumMod val="90000"/>
                </a:srgb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НОРМАТИВЫ ЗАЧИСЛЕНИЯ ДОХОДОВ В МЕСТНЫЙ БЮДЖЕТ 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2025-2027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ГОДАХ</a:t>
            </a:r>
          </a:p>
          <a:p>
            <a:pPr algn="ctr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55349" y="361748"/>
            <a:ext cx="0" cy="57290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344589" y="134963"/>
            <a:ext cx="8886238" cy="105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382" tIns="46191" rIns="92382" bIns="46191" anchor="ctr"/>
          <a:lstStyle/>
          <a:p>
            <a:pPr>
              <a:defRPr/>
            </a:pPr>
            <a:endParaRPr lang="ru-RU" sz="2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129278" y="1889778"/>
            <a:ext cx="3084198" cy="400495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420" tIns="45711" rIns="91420" bIns="45711" anchor="ctr"/>
          <a:lstStyle/>
          <a:p>
            <a:pPr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177391" y="1812894"/>
            <a:ext cx="2915662" cy="4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Налог на имущество              физических лиц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2121878" y="2677711"/>
            <a:ext cx="3051000" cy="30286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420" tIns="45711" rIns="91420" bIns="45711" anchor="ctr"/>
          <a:lstStyle/>
          <a:p>
            <a:pPr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2115240" y="3156434"/>
            <a:ext cx="3039961" cy="25050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420" tIns="45711" rIns="91420" bIns="45711" anchor="ctr"/>
          <a:lstStyle/>
          <a:p>
            <a:pPr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/>
        </p:nvSpPr>
        <p:spPr bwMode="auto">
          <a:xfrm>
            <a:off x="2262884" y="2714694"/>
            <a:ext cx="2696570" cy="2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48" name="Нашивка 47"/>
          <p:cNvSpPr/>
          <p:nvPr/>
        </p:nvSpPr>
        <p:spPr>
          <a:xfrm>
            <a:off x="2082325" y="3506222"/>
            <a:ext cx="3057684" cy="25390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420" tIns="45711" rIns="91420" bIns="45711" anchor="ctr"/>
          <a:lstStyle/>
          <a:p>
            <a:pPr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2149112" y="3869498"/>
            <a:ext cx="3050442" cy="391004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420" tIns="45711" rIns="91420" bIns="45711" anchor="ctr"/>
          <a:lstStyle/>
          <a:p>
            <a:pPr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2213362" y="4890758"/>
            <a:ext cx="3068724" cy="493039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420" tIns="45711" rIns="91420" bIns="45711" anchor="ctr"/>
          <a:lstStyle/>
          <a:p>
            <a:pPr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2649899" y="3156437"/>
            <a:ext cx="1789844" cy="2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НДФЛ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612444" y="3461153"/>
            <a:ext cx="1827299" cy="2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Акцизы</a:t>
            </a:r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2363239" y="3807984"/>
            <a:ext cx="2563905" cy="4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Налог на имущество организаций</a:t>
            </a:r>
          </a:p>
        </p:txBody>
      </p:sp>
      <p:sp>
        <p:nvSpPr>
          <p:cNvPr id="58" name="Нашивка 57"/>
          <p:cNvSpPr/>
          <p:nvPr/>
        </p:nvSpPr>
        <p:spPr>
          <a:xfrm>
            <a:off x="2185212" y="5461437"/>
            <a:ext cx="3057684" cy="587998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420" tIns="45711" rIns="91420" bIns="45711" anchor="ctr"/>
          <a:lstStyle/>
          <a:p>
            <a:pPr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" name="Нашивка 58"/>
          <p:cNvSpPr/>
          <p:nvPr/>
        </p:nvSpPr>
        <p:spPr>
          <a:xfrm>
            <a:off x="2166919" y="6111815"/>
            <a:ext cx="3046558" cy="542599"/>
          </a:xfrm>
          <a:prstGeom prst="chevron">
            <a:avLst/>
          </a:prstGeom>
          <a:gradFill rotWithShape="1">
            <a:gsLst>
              <a:gs pos="33000">
                <a:schemeClr val="accent3">
                  <a:lumMod val="40000"/>
                  <a:lumOff val="60000"/>
                </a:schemeClr>
              </a:gs>
              <a:gs pos="80000">
                <a:srgbClr val="00CC66"/>
              </a:gs>
            </a:gsLst>
            <a:lin ang="5400000" scaled="1"/>
          </a:gradFill>
          <a:ln>
            <a:noFill/>
          </a:ln>
          <a:effectLst/>
        </p:spPr>
        <p:txBody>
          <a:bodyPr wrap="none" lIns="91420" tIns="45711" rIns="91420" bIns="45711" anchor="ctr"/>
          <a:lstStyle/>
          <a:p>
            <a:pPr>
              <a:spcBef>
                <a:spcPct val="0"/>
              </a:spcBef>
            </a:pPr>
            <a:endParaRPr lang="ru-RU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" name="Rectangle 16"/>
          <p:cNvSpPr>
            <a:spLocks noChangeArrowheads="1"/>
          </p:cNvSpPr>
          <p:nvPr/>
        </p:nvSpPr>
        <p:spPr bwMode="auto">
          <a:xfrm>
            <a:off x="2038719" y="4866443"/>
            <a:ext cx="3265293" cy="4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Налоги на совокупный доход (ЕНВД, УСН, ЕСХН, патент)</a:t>
            </a:r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2166918" y="5363448"/>
            <a:ext cx="3074018" cy="7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Плата за негативное воздействие на  окружающую среду</a:t>
            </a:r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2051172" y="6091971"/>
            <a:ext cx="3305508" cy="5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1" rIns="91420" bIns="4571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  </a:t>
            </a: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Арендная плата за имущество</a:t>
            </a:r>
          </a:p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и земельные участки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9" y="1908491"/>
            <a:ext cx="1762832" cy="1092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" y="5559093"/>
            <a:ext cx="1837926" cy="980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0" y="3103279"/>
            <a:ext cx="1784693" cy="10597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8" y="4324227"/>
            <a:ext cx="1763133" cy="1050903"/>
          </a:xfrm>
          <a:prstGeom prst="rect">
            <a:avLst/>
          </a:prstGeom>
        </p:spPr>
      </p:pic>
      <p:sp>
        <p:nvSpPr>
          <p:cNvPr id="69" name="Стрелка вправо 68"/>
          <p:cNvSpPr/>
          <p:nvPr/>
        </p:nvSpPr>
        <p:spPr>
          <a:xfrm>
            <a:off x="5344227" y="5489184"/>
            <a:ext cx="2379685" cy="443958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 Black" panose="020B0A04020102020204" pitchFamily="34" charset="0"/>
              </a:rPr>
              <a:t> 60 %</a:t>
            </a:r>
          </a:p>
        </p:txBody>
      </p:sp>
      <p:sp>
        <p:nvSpPr>
          <p:cNvPr id="73" name="Стрелка вправо 72"/>
          <p:cNvSpPr/>
          <p:nvPr/>
        </p:nvSpPr>
        <p:spPr>
          <a:xfrm>
            <a:off x="5260510" y="2966843"/>
            <a:ext cx="2384639" cy="413243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87/100 </a:t>
            </a:r>
            <a:r>
              <a:rPr lang="ru-RU" sz="1300" b="1" dirty="0">
                <a:solidFill>
                  <a:prstClr val="white"/>
                </a:solidFill>
                <a:latin typeface="Arial Black" panose="020B0A04020102020204" pitchFamily="34" charset="0"/>
              </a:rPr>
              <a:t>% </a:t>
            </a:r>
          </a:p>
        </p:txBody>
      </p:sp>
      <p:sp>
        <p:nvSpPr>
          <p:cNvPr id="77" name="Стрелка вправо 76"/>
          <p:cNvSpPr/>
          <p:nvPr/>
        </p:nvSpPr>
        <p:spPr>
          <a:xfrm>
            <a:off x="5312987" y="6049434"/>
            <a:ext cx="2343034" cy="490811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sp>
        <p:nvSpPr>
          <p:cNvPr id="78" name="Стрелка вправо 77"/>
          <p:cNvSpPr/>
          <p:nvPr/>
        </p:nvSpPr>
        <p:spPr>
          <a:xfrm>
            <a:off x="5240939" y="4231485"/>
            <a:ext cx="2721579" cy="1540518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 Black" panose="020B0A04020102020204" pitchFamily="34" charset="0"/>
              </a:rPr>
              <a:t>ЕНВД – 100 %</a:t>
            </a:r>
          </a:p>
          <a:p>
            <a:pPr algn="ctr"/>
            <a:r>
              <a:rPr 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УСН – 25 %</a:t>
            </a:r>
            <a:endParaRPr lang="ru-RU" sz="13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3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ЕСХН – 50 %</a:t>
            </a:r>
            <a:endParaRPr lang="ru-RU" sz="13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300" b="1" dirty="0">
                <a:solidFill>
                  <a:prstClr val="white"/>
                </a:solidFill>
                <a:latin typeface="Arial Black" panose="020B0A04020102020204" pitchFamily="34" charset="0"/>
              </a:rPr>
              <a:t>Патент – 100 %</a:t>
            </a:r>
          </a:p>
        </p:txBody>
      </p:sp>
      <p:sp>
        <p:nvSpPr>
          <p:cNvPr id="79" name="Стрелка вправо 78"/>
          <p:cNvSpPr/>
          <p:nvPr/>
        </p:nvSpPr>
        <p:spPr>
          <a:xfrm>
            <a:off x="5249792" y="1889782"/>
            <a:ext cx="2395358" cy="418648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sp>
        <p:nvSpPr>
          <p:cNvPr id="67" name="Стрелка вправо 66"/>
          <p:cNvSpPr/>
          <p:nvPr/>
        </p:nvSpPr>
        <p:spPr>
          <a:xfrm>
            <a:off x="5282086" y="2630157"/>
            <a:ext cx="2386186" cy="412023"/>
          </a:xfrm>
          <a:prstGeom prst="rightArrow">
            <a:avLst/>
          </a:prstGeom>
          <a:gradFill>
            <a:gsLst>
              <a:gs pos="0">
                <a:srgbClr val="FF3300">
                  <a:alpha val="17000"/>
                </a:srgbClr>
              </a:gs>
              <a:gs pos="100000">
                <a:srgbClr val="FF3300"/>
              </a:gs>
            </a:gsLst>
            <a:lin ang="5400000" scaled="1"/>
          </a:gradFill>
          <a:ln>
            <a:solidFill>
              <a:srgbClr val="FF0000">
                <a:alpha val="1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Arial Black" panose="020B0A04020102020204" pitchFamily="34" charset="0"/>
              </a:rPr>
              <a:t> 100 %</a:t>
            </a:r>
          </a:p>
        </p:txBody>
      </p:sp>
      <p:pic>
        <p:nvPicPr>
          <p:cNvPr id="65" name="Picture 2" descr="Мешок денег безвозмездное искусство клип - Векторный материал текстуры кошелек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537" b="92805" l="14000" r="88000">
                        <a14:backgroundMark x1="13667" y1="15610" x2="13667" y2="15610"/>
                        <a14:backgroundMark x1="17000" y1="24512" x2="17000" y2="2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106779"/>
            <a:ext cx="4647494" cy="3492286"/>
          </a:xfrm>
          <a:prstGeom prst="rect">
            <a:avLst/>
          </a:prstGeom>
          <a:noFill/>
          <a:effectLst/>
        </p:spPr>
      </p:pic>
      <p:sp>
        <p:nvSpPr>
          <p:cNvPr id="76" name="Rectangle 12"/>
          <p:cNvSpPr>
            <a:spLocks noChangeArrowheads="1"/>
          </p:cNvSpPr>
          <p:nvPr/>
        </p:nvSpPr>
        <p:spPr bwMode="auto">
          <a:xfrm>
            <a:off x="7656023" y="3899588"/>
            <a:ext cx="1507501" cy="392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0" tIns="45711" rIns="91420" bIns="45711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МЕСТНЫЙ БЮДЖЕТ </a:t>
            </a:r>
          </a:p>
        </p:txBody>
      </p:sp>
    </p:spTree>
    <p:extLst>
      <p:ext uri="{BB962C8B-B14F-4D97-AF65-F5344CB8AC3E}">
        <p14:creationId xmlns:p14="http://schemas.microsoft.com/office/powerpoint/2010/main" val="41432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70C0">
                <a:lumMod val="9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27" y="120652"/>
            <a:ext cx="9579610" cy="1306689"/>
          </a:xfrm>
        </p:spPr>
        <p:txBody>
          <a:bodyPr>
            <a:noAutofit/>
          </a:bodyPr>
          <a:lstStyle/>
          <a:p>
            <a:pPr marL="529480" algn="ctr">
              <a:lnSpc>
                <a:spcPts val="3254"/>
              </a:lnSpc>
              <a:spcBef>
                <a:spcPts val="100"/>
              </a:spcBef>
            </a:pPr>
            <a:r>
              <a:rPr lang="ru-RU" sz="24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4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районного</a:t>
            </a:r>
            <a:r>
              <a:rPr lang="ru-RU" sz="2400" b="1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4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2027</a:t>
            </a:r>
            <a:r>
              <a:rPr lang="ru-RU" sz="2400" b="1" spc="-12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05037"/>
              </p:ext>
            </p:extLst>
          </p:nvPr>
        </p:nvGraphicFramePr>
        <p:xfrm>
          <a:off x="2603500" y="1339849"/>
          <a:ext cx="7162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ject 26"/>
          <p:cNvSpPr txBox="1"/>
          <p:nvPr/>
        </p:nvSpPr>
        <p:spPr>
          <a:xfrm>
            <a:off x="850900" y="5911851"/>
            <a:ext cx="1676400" cy="1117797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Доходы</a:t>
            </a:r>
            <a:r>
              <a:rPr sz="1200" spc="-6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всего</a:t>
            </a:r>
            <a:endParaRPr sz="12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2696" marR="386635">
              <a:lnSpc>
                <a:spcPts val="1340"/>
              </a:lnSpc>
              <a:spcBef>
                <a:spcPts val="1095"/>
              </a:spcBef>
            </a:pPr>
            <a:r>
              <a:rPr sz="1200" dirty="0" err="1">
                <a:solidFill>
                  <a:schemeClr val="accent1"/>
                </a:solidFill>
                <a:latin typeface="Arial"/>
                <a:cs typeface="Arial"/>
              </a:rPr>
              <a:t>Б</a:t>
            </a:r>
            <a:r>
              <a:rPr sz="1200" spc="10" dirty="0" err="1">
                <a:solidFill>
                  <a:schemeClr val="accent1"/>
                </a:solidFill>
                <a:latin typeface="Arial"/>
                <a:cs typeface="Arial"/>
              </a:rPr>
              <a:t>е</a:t>
            </a: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з</a:t>
            </a:r>
            <a:r>
              <a:rPr sz="1200" dirty="0" err="1">
                <a:solidFill>
                  <a:schemeClr val="accent1"/>
                </a:solidFill>
                <a:latin typeface="Arial"/>
                <a:cs typeface="Arial"/>
              </a:rPr>
              <a:t>во</a:t>
            </a: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з</a:t>
            </a:r>
            <a:r>
              <a:rPr sz="1200" dirty="0" err="1">
                <a:solidFill>
                  <a:schemeClr val="accent1"/>
                </a:solidFill>
                <a:latin typeface="Arial"/>
                <a:cs typeface="Arial"/>
              </a:rPr>
              <a:t>ме</a:t>
            </a: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здны</a:t>
            </a:r>
            <a:r>
              <a:rPr sz="1200" dirty="0" err="1">
                <a:solidFill>
                  <a:schemeClr val="accent1"/>
                </a:solidFill>
                <a:latin typeface="Arial"/>
                <a:cs typeface="Arial"/>
              </a:rPr>
              <a:t>е</a:t>
            </a:r>
            <a:r>
              <a:rPr sz="1200" dirty="0">
                <a:solidFill>
                  <a:schemeClr val="accent1"/>
                </a:solidFill>
                <a:latin typeface="Arial"/>
                <a:cs typeface="Arial"/>
              </a:rPr>
              <a:t>  </a:t>
            </a: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поступления</a:t>
            </a:r>
            <a:endParaRPr sz="12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2696" marR="5078">
              <a:lnSpc>
                <a:spcPts val="1340"/>
              </a:lnSpc>
              <a:spcBef>
                <a:spcPts val="720"/>
              </a:spcBef>
            </a:pP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Налоговые</a:t>
            </a:r>
            <a:r>
              <a:rPr sz="1200" spc="-6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chemeClr val="accent1"/>
                </a:solidFill>
                <a:latin typeface="Arial"/>
                <a:cs typeface="Arial"/>
              </a:rPr>
              <a:t>и  </a:t>
            </a: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неналоговые</a:t>
            </a:r>
            <a:r>
              <a:rPr sz="1200" spc="-5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00" spc="-6" dirty="0" err="1">
                <a:solidFill>
                  <a:schemeClr val="accent1"/>
                </a:solidFill>
                <a:latin typeface="Arial"/>
                <a:cs typeface="Arial"/>
              </a:rPr>
              <a:t>доходы</a:t>
            </a:r>
            <a:endParaRPr sz="1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" name="object 20"/>
          <p:cNvSpPr/>
          <p:nvPr/>
        </p:nvSpPr>
        <p:spPr>
          <a:xfrm>
            <a:off x="393700" y="5988050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80" y="0"/>
                </a:moveTo>
                <a:lnTo>
                  <a:pt x="0" y="0"/>
                </a:lnTo>
                <a:lnTo>
                  <a:pt x="0" y="143509"/>
                </a:lnTo>
                <a:lnTo>
                  <a:pt x="144780" y="143509"/>
                </a:lnTo>
                <a:lnTo>
                  <a:pt x="14478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2"/>
          <p:cNvSpPr/>
          <p:nvPr/>
        </p:nvSpPr>
        <p:spPr>
          <a:xfrm>
            <a:off x="393702" y="6369050"/>
            <a:ext cx="152399" cy="15240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144780" y="0"/>
                </a:moveTo>
                <a:lnTo>
                  <a:pt x="0" y="0"/>
                </a:lnTo>
                <a:lnTo>
                  <a:pt x="0" y="143510"/>
                </a:lnTo>
                <a:lnTo>
                  <a:pt x="144780" y="143510"/>
                </a:lnTo>
                <a:lnTo>
                  <a:pt x="14478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/>
          <p:cNvSpPr/>
          <p:nvPr/>
        </p:nvSpPr>
        <p:spPr>
          <a:xfrm>
            <a:off x="393702" y="6750052"/>
            <a:ext cx="152399" cy="15240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144780" y="0"/>
                </a:moveTo>
                <a:lnTo>
                  <a:pt x="0" y="0"/>
                </a:lnTo>
                <a:lnTo>
                  <a:pt x="0" y="144780"/>
                </a:lnTo>
                <a:lnTo>
                  <a:pt x="144780" y="144780"/>
                </a:lnTo>
                <a:lnTo>
                  <a:pt x="14478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047" y="273052"/>
            <a:ext cx="8193086" cy="1055495"/>
          </a:xfrm>
        </p:spPr>
        <p:txBody>
          <a:bodyPr>
            <a:noAutofit/>
          </a:bodyPr>
          <a:lstStyle/>
          <a:p>
            <a:pPr algn="ctr"/>
            <a:r>
              <a:rPr lang="ru-RU" sz="3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  <a:r>
              <a:rPr lang="ru-RU" sz="3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районного  </a:t>
            </a:r>
            <a:r>
              <a:rPr lang="ru-RU" sz="3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320716"/>
              </p:ext>
            </p:extLst>
          </p:nvPr>
        </p:nvGraphicFramePr>
        <p:xfrm>
          <a:off x="2755900" y="1492250"/>
          <a:ext cx="6477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bject 20"/>
          <p:cNvSpPr/>
          <p:nvPr/>
        </p:nvSpPr>
        <p:spPr>
          <a:xfrm>
            <a:off x="121950" y="2819604"/>
            <a:ext cx="217169" cy="1447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2"/>
          <p:cNvSpPr/>
          <p:nvPr/>
        </p:nvSpPr>
        <p:spPr>
          <a:xfrm>
            <a:off x="100333" y="3105027"/>
            <a:ext cx="217169" cy="1447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3"/>
          <p:cNvSpPr/>
          <p:nvPr/>
        </p:nvSpPr>
        <p:spPr>
          <a:xfrm>
            <a:off x="92761" y="3448389"/>
            <a:ext cx="217169" cy="89783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4"/>
          <p:cNvSpPr/>
          <p:nvPr/>
        </p:nvSpPr>
        <p:spPr>
          <a:xfrm>
            <a:off x="455044" y="2809866"/>
            <a:ext cx="288290" cy="144780"/>
          </a:xfrm>
          <a:custGeom>
            <a:avLst/>
            <a:gdLst/>
            <a:ahLst/>
            <a:cxnLst/>
            <a:rect l="l" t="t" r="r" b="b"/>
            <a:pathLst>
              <a:path w="288290" h="144780">
                <a:moveTo>
                  <a:pt x="215900" y="0"/>
                </a:moveTo>
                <a:lnTo>
                  <a:pt x="215900" y="36830"/>
                </a:lnTo>
                <a:lnTo>
                  <a:pt x="0" y="36830"/>
                </a:lnTo>
                <a:lnTo>
                  <a:pt x="0" y="107950"/>
                </a:lnTo>
                <a:lnTo>
                  <a:pt x="215900" y="107950"/>
                </a:lnTo>
                <a:lnTo>
                  <a:pt x="215900" y="144780"/>
                </a:lnTo>
                <a:lnTo>
                  <a:pt x="288289" y="72390"/>
                </a:lnTo>
                <a:lnTo>
                  <a:pt x="21590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9"/>
          <p:cNvSpPr/>
          <p:nvPr/>
        </p:nvSpPr>
        <p:spPr>
          <a:xfrm>
            <a:off x="464394" y="3114726"/>
            <a:ext cx="288290" cy="144780"/>
          </a:xfrm>
          <a:custGeom>
            <a:avLst/>
            <a:gdLst/>
            <a:ahLst/>
            <a:cxnLst/>
            <a:rect l="l" t="t" r="r" b="b"/>
            <a:pathLst>
              <a:path w="288290" h="144779">
                <a:moveTo>
                  <a:pt x="0" y="36829"/>
                </a:moveTo>
                <a:lnTo>
                  <a:pt x="215900" y="36829"/>
                </a:lnTo>
                <a:lnTo>
                  <a:pt x="215900" y="0"/>
                </a:lnTo>
                <a:lnTo>
                  <a:pt x="288289" y="72389"/>
                </a:lnTo>
                <a:lnTo>
                  <a:pt x="215900" y="144779"/>
                </a:lnTo>
                <a:lnTo>
                  <a:pt x="215900" y="107950"/>
                </a:lnTo>
                <a:lnTo>
                  <a:pt x="0" y="107950"/>
                </a:lnTo>
                <a:lnTo>
                  <a:pt x="0" y="3682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1"/>
          <p:cNvSpPr/>
          <p:nvPr/>
        </p:nvSpPr>
        <p:spPr>
          <a:xfrm>
            <a:off x="478029" y="3409306"/>
            <a:ext cx="288290" cy="144780"/>
          </a:xfrm>
          <a:custGeom>
            <a:avLst/>
            <a:gdLst/>
            <a:ahLst/>
            <a:cxnLst/>
            <a:rect l="l" t="t" r="r" b="b"/>
            <a:pathLst>
              <a:path w="288290" h="144779">
                <a:moveTo>
                  <a:pt x="215900" y="0"/>
                </a:moveTo>
                <a:lnTo>
                  <a:pt x="215900" y="35560"/>
                </a:lnTo>
                <a:lnTo>
                  <a:pt x="0" y="35560"/>
                </a:lnTo>
                <a:lnTo>
                  <a:pt x="0" y="107950"/>
                </a:lnTo>
                <a:lnTo>
                  <a:pt x="215900" y="107950"/>
                </a:lnTo>
                <a:lnTo>
                  <a:pt x="215900" y="144779"/>
                </a:lnTo>
                <a:lnTo>
                  <a:pt x="288289" y="72389"/>
                </a:lnTo>
                <a:lnTo>
                  <a:pt x="21590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0"/>
          <p:cNvSpPr txBox="1"/>
          <p:nvPr/>
        </p:nvSpPr>
        <p:spPr>
          <a:xfrm>
            <a:off x="897235" y="3125378"/>
            <a:ext cx="1067634" cy="182101"/>
          </a:xfrm>
          <a:prstGeom prst="rect">
            <a:avLst/>
          </a:prstGeom>
        </p:spPr>
        <p:txBody>
          <a:bodyPr vert="horz" wrap="square" lIns="0" tIns="12696" rIns="0" bIns="0" rtlCol="0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1100" b="1" spc="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ЕСХН</a:t>
            </a:r>
            <a:endParaRPr sz="11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521" y="3345893"/>
            <a:ext cx="1571876" cy="25704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 marR="5078">
              <a:lnSpc>
                <a:spcPts val="1380"/>
              </a:lnSpc>
              <a:spcBef>
                <a:spcPts val="195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4667" y="4391474"/>
            <a:ext cx="2362200" cy="2024588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 marR="175858">
              <a:lnSpc>
                <a:spcPct val="93400"/>
              </a:lnSpc>
              <a:spcBef>
                <a:spcPts val="195"/>
              </a:spcBef>
            </a:pP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налоговых </a:t>
            </a:r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неналоговых</a:t>
            </a:r>
            <a:r>
              <a:rPr lang="ru-RU" sz="1200" b="1" spc="-6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доходов  районного</a:t>
            </a:r>
            <a:r>
              <a:rPr lang="ru-RU" sz="1200" b="1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marL="12696" marR="175858">
              <a:lnSpc>
                <a:spcPct val="93400"/>
              </a:lnSpc>
              <a:spcBef>
                <a:spcPts val="195"/>
              </a:spcBef>
            </a:pPr>
            <a:endParaRPr lang="ru-RU" sz="1200" b="1" spc="-6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696" marR="175858">
              <a:lnSpc>
                <a:spcPct val="93400"/>
              </a:lnSpc>
              <a:spcBef>
                <a:spcPts val="195"/>
              </a:spcBef>
            </a:pPr>
            <a:endParaRPr lang="ru-RU" sz="1200" b="1" spc="-6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696" marR="175858">
              <a:lnSpc>
                <a:spcPct val="93400"/>
              </a:lnSpc>
              <a:spcBef>
                <a:spcPts val="195"/>
              </a:spcBef>
            </a:pPr>
            <a:endParaRPr lang="ru-RU" sz="1200" b="1" spc="-6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696" marR="175858">
              <a:lnSpc>
                <a:spcPct val="93400"/>
              </a:lnSpc>
              <a:spcBef>
                <a:spcPts val="195"/>
              </a:spcBef>
            </a:pPr>
            <a:endParaRPr lang="ru-RU" sz="1200" b="1" spc="-6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696" marR="175858">
              <a:lnSpc>
                <a:spcPct val="93400"/>
              </a:lnSpc>
              <a:spcBef>
                <a:spcPts val="195"/>
              </a:spcBef>
            </a:pPr>
            <a:endParaRPr lang="ru-RU" sz="1200" b="1" spc="-6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696" marR="175858">
              <a:lnSpc>
                <a:spcPct val="93400"/>
              </a:lnSpc>
              <a:spcBef>
                <a:spcPts val="195"/>
              </a:spcBef>
            </a:pPr>
            <a:r>
              <a:rPr lang="ru-RU" sz="1200" b="1" spc="-6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696" marR="175858">
              <a:lnSpc>
                <a:spcPct val="93400"/>
              </a:lnSpc>
              <a:spcBef>
                <a:spcPts val="195"/>
              </a:spcBef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93702" y="5226050"/>
            <a:ext cx="152399" cy="76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3702" y="5759450"/>
            <a:ext cx="152399" cy="76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93702" y="6216650"/>
            <a:ext cx="152399" cy="76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5073650"/>
            <a:ext cx="2908300" cy="40011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588523">
              <a:lnSpc>
                <a:spcPts val="1230"/>
              </a:lnSpc>
              <a:spcBef>
                <a:spcPts val="680"/>
              </a:spcBef>
            </a:pPr>
            <a:r>
              <a:rPr lang="ru-RU" sz="1000" b="1" spc="-1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184 896,3 </a:t>
            </a:r>
            <a:r>
              <a:rPr lang="ru-RU" sz="1000" b="1" spc="-15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b="1" spc="-1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5345">
              <a:lnSpc>
                <a:spcPts val="1230"/>
              </a:lnSpc>
            </a:pPr>
            <a:r>
              <a:rPr lang="ru-RU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b="1" spc="-1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1000" b="1" spc="-5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0" y="5616547"/>
            <a:ext cx="2603500" cy="40011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588523">
              <a:lnSpc>
                <a:spcPts val="1230"/>
              </a:lnSpc>
              <a:spcBef>
                <a:spcPts val="680"/>
              </a:spcBef>
            </a:pPr>
            <a:r>
              <a:rPr lang="ru-RU" sz="1000" b="1" spc="-1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194 026,8 </a:t>
            </a:r>
            <a:r>
              <a:rPr lang="ru-RU" sz="1000" b="1" spc="-15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b="1" spc="-1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5345">
              <a:lnSpc>
                <a:spcPts val="1230"/>
              </a:lnSpc>
            </a:pPr>
            <a:r>
              <a:rPr lang="ru-RU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b="1" spc="-1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r>
              <a:rPr lang="ru-RU" sz="1000" b="1" spc="-5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6140450"/>
            <a:ext cx="2908300" cy="40011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588523">
              <a:lnSpc>
                <a:spcPts val="1230"/>
              </a:lnSpc>
              <a:spcBef>
                <a:spcPts val="680"/>
              </a:spcBef>
            </a:pPr>
            <a:r>
              <a:rPr lang="ru-RU" sz="1000" b="1" spc="-1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205 173,6 </a:t>
            </a:r>
            <a:r>
              <a:rPr lang="ru-RU" sz="1000" b="1" spc="-15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b="1" spc="-1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5345">
              <a:lnSpc>
                <a:spcPts val="1230"/>
              </a:lnSpc>
            </a:pPr>
            <a:r>
              <a:rPr lang="ru-RU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b="1" spc="-1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2027</a:t>
            </a:r>
            <a:r>
              <a:rPr lang="ru-RU" sz="1000" b="1" spc="-55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946455" y="2776566"/>
            <a:ext cx="587912" cy="246221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ru-RU" sz="1000" b="1" spc="-1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ru-RU" sz="1000" b="1" spc="-15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1000" dirty="0">
              <a:solidFill>
                <a:schemeClr val="accent1"/>
              </a:solidFill>
            </a:endParaRPr>
          </a:p>
        </p:txBody>
      </p:sp>
      <p:sp>
        <p:nvSpPr>
          <p:cNvPr id="33" name="object 20"/>
          <p:cNvSpPr/>
          <p:nvPr/>
        </p:nvSpPr>
        <p:spPr>
          <a:xfrm>
            <a:off x="99486" y="3664679"/>
            <a:ext cx="187603" cy="129372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6"/>
          <p:cNvSpPr/>
          <p:nvPr/>
        </p:nvSpPr>
        <p:spPr>
          <a:xfrm>
            <a:off x="440992" y="3632881"/>
            <a:ext cx="302345" cy="161170"/>
          </a:xfrm>
          <a:custGeom>
            <a:avLst/>
            <a:gdLst/>
            <a:ahLst/>
            <a:cxnLst/>
            <a:rect l="l" t="t" r="r" b="b"/>
            <a:pathLst>
              <a:path w="288290" h="144780">
                <a:moveTo>
                  <a:pt x="0" y="35559"/>
                </a:moveTo>
                <a:lnTo>
                  <a:pt x="215900" y="35559"/>
                </a:lnTo>
                <a:lnTo>
                  <a:pt x="215900" y="0"/>
                </a:lnTo>
                <a:lnTo>
                  <a:pt x="288289" y="72389"/>
                </a:lnTo>
                <a:lnTo>
                  <a:pt x="215900" y="144779"/>
                </a:lnTo>
                <a:lnTo>
                  <a:pt x="215900" y="107950"/>
                </a:lnTo>
                <a:lnTo>
                  <a:pt x="0" y="107950"/>
                </a:lnTo>
                <a:lnTo>
                  <a:pt x="0" y="35559"/>
                </a:lnTo>
                <a:close/>
              </a:path>
            </a:pathLst>
          </a:custGeom>
          <a:solidFill>
            <a:srgbClr val="CCCCFF"/>
          </a:solidFill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897236" y="3626740"/>
            <a:ext cx="1517161" cy="25704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 marR="5078">
              <a:lnSpc>
                <a:spcPts val="1380"/>
              </a:lnSpc>
              <a:spcBef>
                <a:spcPts val="195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УСН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bject 23"/>
          <p:cNvSpPr/>
          <p:nvPr/>
        </p:nvSpPr>
        <p:spPr>
          <a:xfrm>
            <a:off x="143511" y="3926079"/>
            <a:ext cx="217169" cy="89783"/>
          </a:xfrm>
          <a:prstGeom prst="rect">
            <a:avLst/>
          </a:pr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1"/>
          <p:cNvSpPr/>
          <p:nvPr/>
        </p:nvSpPr>
        <p:spPr>
          <a:xfrm>
            <a:off x="455044" y="3887077"/>
            <a:ext cx="311274" cy="128786"/>
          </a:xfrm>
          <a:custGeom>
            <a:avLst/>
            <a:gdLst/>
            <a:ahLst/>
            <a:cxnLst/>
            <a:rect l="l" t="t" r="r" b="b"/>
            <a:pathLst>
              <a:path w="288290" h="144779">
                <a:moveTo>
                  <a:pt x="215900" y="0"/>
                </a:moveTo>
                <a:lnTo>
                  <a:pt x="215900" y="35560"/>
                </a:lnTo>
                <a:lnTo>
                  <a:pt x="0" y="35560"/>
                </a:lnTo>
                <a:lnTo>
                  <a:pt x="0" y="107950"/>
                </a:lnTo>
                <a:lnTo>
                  <a:pt x="215900" y="107950"/>
                </a:lnTo>
                <a:lnTo>
                  <a:pt x="215900" y="144779"/>
                </a:lnTo>
                <a:lnTo>
                  <a:pt x="288289" y="72389"/>
                </a:lnTo>
                <a:lnTo>
                  <a:pt x="2159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Прямоугольник 39"/>
          <p:cNvSpPr/>
          <p:nvPr/>
        </p:nvSpPr>
        <p:spPr>
          <a:xfrm rot="10800000" flipV="1">
            <a:off x="819533" y="3829110"/>
            <a:ext cx="1747262" cy="25704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 marL="12696" marR="5078">
              <a:lnSpc>
                <a:spcPts val="1380"/>
              </a:lnSpc>
              <a:spcBef>
                <a:spcPts val="195"/>
              </a:spcBef>
            </a:pPr>
            <a:r>
              <a:rPr lang="ru-RU" sz="1000" b="1" spc="-6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Патент</a:t>
            </a:r>
            <a:endParaRPr lang="ru-RU" sz="1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2155</TotalTime>
  <Words>1372</Words>
  <Application>Microsoft Office PowerPoint</Application>
  <PresentationFormat>Произвольный</PresentationFormat>
  <Paragraphs>344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Презентация PowerPoint</vt:lpstr>
      <vt:lpstr>Презентация PowerPoint</vt:lpstr>
      <vt:lpstr>ОСНОВНЫЕ НАПРАВЛЕНИЯ БЮДЖЕТНОЙ ПОЛИТИКИ</vt:lpstr>
      <vt:lpstr>ОСНОВНЫЕ НАПРАВЛЕНИЯ БЮДЖЕТНОЙ ПОЛИТИКИ</vt:lpstr>
      <vt:lpstr>ОСНОВНЫЕ НАПРАВЛЕНИЯ НАЛОГОВОЙ ПОЛИТИКИ</vt:lpstr>
      <vt:lpstr>Основные параметры районного бюджета на 2025 год  и на плановый период 2026 и 2027 годов</vt:lpstr>
      <vt:lpstr>Презентация PowerPoint</vt:lpstr>
      <vt:lpstr>Структура доходов районного бюджета на  2025 год и на плановый период 2026 и 2027 годов</vt:lpstr>
      <vt:lpstr>Налоговые и неналоговые доходы районного  бюджета</vt:lpstr>
      <vt:lpstr>Безвозмездные поступления в районный бюджет</vt:lpstr>
      <vt:lpstr>Объем расходов районного бюджета на 2025 год и на плановый период 2026 и  2027 годов</vt:lpstr>
      <vt:lpstr>Структура расходов районного бюджета на 2025 год</vt:lpstr>
      <vt:lpstr>ВЕДОМСТВЕННАЯ СТРУКТУРА РАСХОДОВ РАЙОННОГО БЮДЖЕТА  НА 2025 – 2027 ГОДЫ</vt:lpstr>
      <vt:lpstr>ВЕДОМСТВЕННАЯ СТРУКТУРА РАСХОДОВ РАЙОННОГО БЮДЖЕТА  НА 2025 – 2027 ГОДЫ</vt:lpstr>
      <vt:lpstr>РАСХОДЫ НА РЕАЛИЗАЦИЮ МУНИЦИПАЛЬНЫХ ПРОГРАММ И ПОДПРОГРАММ НА 2025 ГОД И НА ПЛАНОВЫЙ ПЕРИОД 2026 И 2027 ГОДОВ 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Inna</dc:creator>
  <cp:lastModifiedBy>Image&amp;Matros ®</cp:lastModifiedBy>
  <cp:revision>199</cp:revision>
  <cp:lastPrinted>2021-01-14T06:21:06Z</cp:lastPrinted>
  <dcterms:created xsi:type="dcterms:W3CDTF">2019-02-13T11:08:52Z</dcterms:created>
  <dcterms:modified xsi:type="dcterms:W3CDTF">2025-01-17T09:06:28Z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2014-02-25T00:00:00Z</vt:filetime>
  </property>
  <property fmtid="{D5CDD505-2E9C-101B-9397-08002B2CF9AE}" pid="3" name="Creator">
    <vt:lpwstr>Impress</vt:lpwstr>
  </property>
  <property fmtid="{D5CDD505-2E9C-101B-9397-08002B2CF9AE}" pid="4" name="LastSaved">
    <vt:filetime>2019-02-13T00:00:00Z</vt:filetime>
  </property>
</Properties>
</file>