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11.xml" ContentType="application/vnd.openxmlformats-officedocument.presentationml.tag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tags/tag13.xml" ContentType="application/vnd.openxmlformats-officedocument.presentationml.tag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style16.xml" ContentType="application/vnd.ms-office.chartstyle+xml"/>
  <Override PartName="/ppt/charts/colors16.xml" ContentType="application/vnd.ms-office.chartcolor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5" r:id="rId1"/>
  </p:sldMasterIdLst>
  <p:notesMasterIdLst>
    <p:notesMasterId r:id="rId24"/>
  </p:notesMasterIdLst>
  <p:sldIdLst>
    <p:sldId id="256" r:id="rId2"/>
    <p:sldId id="260" r:id="rId3"/>
    <p:sldId id="259" r:id="rId4"/>
    <p:sldId id="262" r:id="rId5"/>
    <p:sldId id="28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80" r:id="rId18"/>
    <p:sldId id="275" r:id="rId19"/>
    <p:sldId id="276" r:id="rId20"/>
    <p:sldId id="277" r:id="rId21"/>
    <p:sldId id="278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9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1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1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1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1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1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rgbClr val="000000">
              <a:alpha val="3000"/>
            </a:srgb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rgbClr val="000000">
              <a:alpha val="3000"/>
            </a:srgbClr>
          </a:out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Доходы*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6635869458608392E-3"/>
                  <c:y val="0.52713529942106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D1-4DD4-844D-4CC425DC0553}"/>
                </c:ext>
              </c:extLst>
            </c:dLbl>
            <c:dLbl>
              <c:idx val="1"/>
              <c:layout>
                <c:manualLayout>
                  <c:x val="-6.7164984778479814E-17"/>
                  <c:y val="0.4090339481846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9D1-4DD4-844D-4CC425DC0553}"/>
                </c:ext>
              </c:extLst>
            </c:dLbl>
            <c:dLbl>
              <c:idx val="2"/>
              <c:layout>
                <c:manualLayout>
                  <c:x val="-1.8317934729304866E-3"/>
                  <c:y val="0.4407196765651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9D1-4DD4-844D-4CC425DC0553}"/>
                </c:ext>
              </c:extLst>
            </c:dLbl>
            <c:dLbl>
              <c:idx val="3"/>
              <c:layout>
                <c:manualLayout>
                  <c:x val="-1.8317934729304196E-3"/>
                  <c:y val="0.41767551047023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D1-4DD4-844D-4CC425DC0553}"/>
                </c:ext>
              </c:extLst>
            </c:dLbl>
            <c:dLbl>
              <c:idx val="4"/>
              <c:layout>
                <c:manualLayout>
                  <c:x val="-1.3432996955695963E-16"/>
                  <c:y val="0.43495863504142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9D1-4DD4-844D-4CC425DC0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596.70000000000005</c:v>
                </c:pt>
                <c:pt idx="1">
                  <c:v>552.6</c:v>
                </c:pt>
                <c:pt idx="2">
                  <c:v>554.79999999999995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1-4DD4-844D-4CC425DC05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Расходы**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32549884609060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D1-4DD4-844D-4CC425DC0553}"/>
                </c:ext>
              </c:extLst>
            </c:dLbl>
            <c:dLbl>
              <c:idx val="1"/>
              <c:layout>
                <c:manualLayout>
                  <c:x val="1.8317934729303524E-3"/>
                  <c:y val="0.23044166094909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9D1-4DD4-844D-4CC425DC0553}"/>
                </c:ext>
              </c:extLst>
            </c:dLbl>
            <c:dLbl>
              <c:idx val="2"/>
              <c:layout>
                <c:manualLayout>
                  <c:x val="0"/>
                  <c:y val="0.26788843085332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9D1-4DD4-844D-4CC425DC0553}"/>
                </c:ext>
              </c:extLst>
            </c:dLbl>
            <c:dLbl>
              <c:idx val="3"/>
              <c:layout>
                <c:manualLayout>
                  <c:x val="0"/>
                  <c:y val="0.25348582704400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9D1-4DD4-844D-4CC425DC0553}"/>
                </c:ext>
              </c:extLst>
            </c:dLbl>
            <c:dLbl>
              <c:idx val="4"/>
              <c:layout>
                <c:manualLayout>
                  <c:x val="0"/>
                  <c:y val="0.27652999313891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D1-4DD4-844D-4CC425DC0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596</c:v>
                </c:pt>
                <c:pt idx="1">
                  <c:v>552.6</c:v>
                </c:pt>
                <c:pt idx="2">
                  <c:v>554.79999999999995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1-4DD4-844D-4CC425DC05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"+"Профицит/ "-"Дефицит"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857172445496688E-2"/>
                  <c:y val="-5.564869379244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9D1-4DD4-844D-4CC425DC0553}"/>
                </c:ext>
              </c:extLst>
            </c:dLbl>
            <c:dLbl>
              <c:idx val="1"/>
              <c:layout>
                <c:manualLayout>
                  <c:x val="-1.3365877315138341E-3"/>
                  <c:y val="-3.426990266036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015301363222503E-17"/>
                  <c:y val="-3.426990266036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0.70000000000004547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D1-4DD4-844D-4CC425DC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27686144"/>
        <c:axId val="127721472"/>
        <c:axId val="0"/>
      </c:bar3DChart>
      <c:catAx>
        <c:axId val="1276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21472"/>
        <c:crosses val="autoZero"/>
        <c:auto val="1"/>
        <c:lblAlgn val="ctr"/>
        <c:lblOffset val="100"/>
        <c:noMultiLvlLbl val="0"/>
      </c:catAx>
      <c:valAx>
        <c:axId val="1277214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27686144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05827965648044E-2"/>
          <c:y val="7.2719063110167334E-2"/>
          <c:w val="0.93179411027948689"/>
          <c:h val="0.7720089684117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-2.3402524340007352E-3"/>
                  <c:y val="0.24932250209200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46153463435399E-3"/>
                  <c:y val="-2.59710939679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C7-462B-ADE5-B12506621C8F}"/>
                </c:ext>
              </c:extLst>
            </c:dLbl>
            <c:dLbl>
              <c:idx val="2"/>
              <c:layout>
                <c:manualLayout>
                  <c:x val="0"/>
                  <c:y val="-2.59710939679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FC7-462B-ADE5-B12506621C8F}"/>
                </c:ext>
              </c:extLst>
            </c:dLbl>
            <c:dLbl>
              <c:idx val="3"/>
              <c:layout>
                <c:manualLayout>
                  <c:x val="-8.9316204750348273E-17"/>
                  <c:y val="0.11946703225241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FC7-462B-ADE5-B1250662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0.56000000000000005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C7-462B-ADE5-B12506621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130890368"/>
        <c:axId val="130900352"/>
      </c:barChart>
      <c:catAx>
        <c:axId val="1308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00352"/>
        <c:crosses val="autoZero"/>
        <c:auto val="1"/>
        <c:lblAlgn val="ctr"/>
        <c:lblOffset val="100"/>
        <c:noMultiLvlLbl val="0"/>
      </c:catAx>
      <c:valAx>
        <c:axId val="1309003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30890368"/>
        <c:crosses val="autoZero"/>
        <c:crossBetween val="between"/>
      </c:valAx>
      <c:spPr>
        <a:gradFill>
          <a:gsLst>
            <a:gs pos="61000">
              <a:schemeClr val="accent1">
                <a:lumMod val="60000"/>
                <a:lumOff val="40000"/>
              </a:schemeClr>
            </a:gs>
            <a:gs pos="50000">
              <a:srgbClr val="E8E8E8"/>
            </a:gs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61000">
          <a:schemeClr val="accent1">
            <a:lumMod val="60000"/>
            <a:lumOff val="40000"/>
          </a:schemeClr>
        </a:gs>
        <a:gs pos="50000">
          <a:srgbClr val="E8E8E8"/>
        </a:gs>
        <a:gs pos="0">
          <a:schemeClr val="bg1"/>
        </a:gs>
        <a:gs pos="100000">
          <a:schemeClr val="bg2">
            <a:shade val="96000"/>
            <a:satMod val="120000"/>
            <a:lumMod val="90000"/>
          </a:schemeClr>
        </a:gs>
      </a:gsLst>
      <a:lin ang="612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06932294589509E-2"/>
          <c:y val="1.9086033027974063E-2"/>
          <c:w val="0.9698636865728486"/>
          <c:h val="0.83986582482143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332.00560000000002</c:v>
                </c:pt>
                <c:pt idx="1">
                  <c:v>283.24799999999999</c:v>
                </c:pt>
                <c:pt idx="2">
                  <c:v>270.25029999999998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E6-45F7-826F-C6732E99EE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184.8963</c:v>
                </c:pt>
                <c:pt idx="1">
                  <c:v>194.02680000000001</c:v>
                </c:pt>
                <c:pt idx="2">
                  <c:v>205.17359999999999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E6-45F7-826F-C6732E99EE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6802944"/>
        <c:axId val="126812928"/>
      </c:barChart>
      <c:catAx>
        <c:axId val="126802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12928"/>
        <c:crosses val="autoZero"/>
        <c:auto val="1"/>
        <c:lblAlgn val="ctr"/>
        <c:lblOffset val="100"/>
        <c:noMultiLvlLbl val="0"/>
      </c:catAx>
      <c:valAx>
        <c:axId val="126812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8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047878725105097E-2"/>
          <c:y val="7.982713492533694E-2"/>
          <c:w val="0.87305210580192394"/>
          <c:h val="0.807328130676272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154,02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154.02000000000001</c:v>
                </c:pt>
                <c:pt idx="1">
                  <c:v>163.26130000000001</c:v>
                </c:pt>
                <c:pt idx="2">
                  <c:v>172.0754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AA-4962-B293-A493199E76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7.8521000000000001</c:v>
                </c:pt>
                <c:pt idx="1">
                  <c:v>7.6002999999999998</c:v>
                </c:pt>
                <c:pt idx="2">
                  <c:v>9.7103000000000002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AA-4962-B293-A493199E76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3.1070000000000002</c:v>
                </c:pt>
                <c:pt idx="1">
                  <c:v>3.141</c:v>
                </c:pt>
                <c:pt idx="2">
                  <c:v>3.1819999999999999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AA-4962-B293-A493199E765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11.467000000000001</c:v>
                </c:pt>
                <c:pt idx="1">
                  <c:v>11.593999999999999</c:v>
                </c:pt>
                <c:pt idx="2">
                  <c:v>11.756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AA-4962-B293-A493199E765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>
                <c:manualLayout>
                  <c:x val="-9.6801346444904922E-3"/>
                  <c:y val="2.1509900143252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7785258027249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289936123814939E-3"/>
                  <c:y val="2.1509900143252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Лист1!$F$2:$F$4</c:f>
              <c:numCache>
                <c:formatCode>0.00</c:formatCode>
                <c:ptCount val="3"/>
                <c:pt idx="0">
                  <c:v>1.1759999999999999</c:v>
                </c:pt>
                <c:pt idx="1">
                  <c:v>1.1910000000000001</c:v>
                </c:pt>
                <c:pt idx="2">
                  <c:v>1.208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AA-4962-B293-A493199E765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Лист1!$G$2:$G$4</c:f>
              <c:numCache>
                <c:formatCode>0.00</c:formatCode>
                <c:ptCount val="3"/>
                <c:pt idx="0">
                  <c:v>2.2240000000000002</c:v>
                </c:pt>
                <c:pt idx="1">
                  <c:v>2.2240000000000002</c:v>
                </c:pt>
                <c:pt idx="2">
                  <c:v>2.2240000000000002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AA-4962-B293-A493199E7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6957440"/>
        <c:axId val="126958976"/>
        <c:axId val="0"/>
      </c:bar3DChart>
      <c:catAx>
        <c:axId val="12695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958976"/>
        <c:crosses val="autoZero"/>
        <c:auto val="1"/>
        <c:lblAlgn val="ctr"/>
        <c:lblOffset val="100"/>
        <c:noMultiLvlLbl val="0"/>
      </c:catAx>
      <c:valAx>
        <c:axId val="1269589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9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31187848103453E-2"/>
          <c:y val="0.79974281424938631"/>
          <c:w val="0.61013737088973508"/>
          <c:h val="0.18691644089235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6.0864246696051734E-2"/>
          <c:y val="2.2655628559007476E-2"/>
          <c:w val="0.90737227018601152"/>
          <c:h val="0.7795500306742939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3,1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3.15</c:v>
                </c:pt>
                <c:pt idx="1">
                  <c:v>3.1549999999999998</c:v>
                </c:pt>
                <c:pt idx="2">
                  <c:v>3.1549999999999998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34-4CEA-B789-28CE3FCF58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34-4CEA-B789-28CE3FCF58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1.07</c:v>
                </c:pt>
                <c:pt idx="1">
                  <c:v>1.07</c:v>
                </c:pt>
                <c:pt idx="2">
                  <c:v>1.07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34-4CEA-B789-28CE3FCF58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34-4CEA-B789-28CE3FCF580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Лист1!$F$2:$F$4</c:f>
              <c:numCache>
                <c:formatCode>0.00</c:formatCode>
                <c:ptCount val="3"/>
                <c:pt idx="0">
                  <c:v>0.57999999999999996</c:v>
                </c:pt>
                <c:pt idx="1">
                  <c:v>0.54213999999999996</c:v>
                </c:pt>
                <c:pt idx="2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34-4CEA-B789-28CE3FCF5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842176"/>
        <c:axId val="127843712"/>
        <c:axId val="0"/>
      </c:bar3DChart>
      <c:catAx>
        <c:axId val="1278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43712"/>
        <c:crosses val="autoZero"/>
        <c:auto val="1"/>
        <c:lblAlgn val="ctr"/>
        <c:lblOffset val="100"/>
        <c:noMultiLvlLbl val="0"/>
      </c:catAx>
      <c:valAx>
        <c:axId val="1278437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8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89227909011375E-2"/>
          <c:y val="8.0364457616918294E-2"/>
          <c:w val="0.63931922572178479"/>
          <c:h val="0.830516484440939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90.792000000000002</c:v>
                </c:pt>
                <c:pt idx="1">
                  <c:v>46.273000000000003</c:v>
                </c:pt>
                <c:pt idx="2">
                  <c:v>33.201000000000001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240.69659999999999</c:v>
                </c:pt>
                <c:pt idx="1">
                  <c:v>236.45760000000001</c:v>
                </c:pt>
                <c:pt idx="2">
                  <c:v>236.5325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-2.936359607714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74074074074073E-2"/>
                  <c:y val="-1.957573071809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1.223483169881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112896"/>
        <c:axId val="130122880"/>
        <c:axId val="0"/>
      </c:bar3DChart>
      <c:catAx>
        <c:axId val="1301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122880"/>
        <c:crosses val="autoZero"/>
        <c:auto val="1"/>
        <c:lblAlgn val="ctr"/>
        <c:lblOffset val="100"/>
        <c:noMultiLvlLbl val="0"/>
      </c:catAx>
      <c:valAx>
        <c:axId val="13012288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30112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EB-4A1D-80F2-5159308F820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EB-4A1D-80F2-5159308F820B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EB-4A1D-80F2-5159308F82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D40276-4B22-4F1D-B094-0A047EC9B6F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*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EB-4A1D-80F2-5159308F82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B17DD5-EE03-465D-A26B-95CFD0B8883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*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EB-4A1D-80F2-5159308F8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514.27</c:v>
                </c:pt>
                <c:pt idx="1">
                  <c:v>468.82</c:v>
                </c:pt>
                <c:pt idx="2">
                  <c:v>460.97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EB-4A1D-80F2-5159308F82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50800" dir="16800000" algn="ctr" rotWithShape="0">
                <a:schemeClr val="tx2">
                  <a:lumMod val="50000"/>
                </a:schemeClr>
              </a:outerShdw>
            </a:effectLst>
            <a:scene3d>
              <a:camera prst="orthographicFront"/>
              <a:lightRig rig="threePt" dir="t">
                <a:rot lat="0" lon="0" rev="6000000"/>
              </a:lightRig>
            </a:scene3d>
            <a:sp3d>
              <a:bevelT w="50800" prst="artDeco"/>
            </a:sp3d>
          </c:spPr>
          <c:invertIfNegative val="0"/>
          <c:dLbls>
            <c:dLbl>
              <c:idx val="0"/>
              <c:layout>
                <c:manualLayout>
                  <c:x val="2.113296408461246E-2"/>
                  <c:y val="-3.34496785143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B1-495D-BD35-42E1D27E9618}"/>
                </c:ext>
              </c:extLst>
            </c:dLbl>
            <c:dLbl>
              <c:idx val="1"/>
              <c:layout>
                <c:manualLayout>
                  <c:x val="2.4373486252969919E-2"/>
                  <c:y val="-4.01396142172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B1-495D-BD35-42E1D27E9618}"/>
                </c:ext>
              </c:extLst>
            </c:dLbl>
            <c:dLbl>
              <c:idx val="2"/>
              <c:layout>
                <c:manualLayout>
                  <c:x val="1.4264119147401027E-3"/>
                  <c:y val="-4.34845820686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1-495D-BD35-42E1D27E9618}"/>
                </c:ext>
              </c:extLst>
            </c:dLbl>
            <c:dLbl>
              <c:idx val="3"/>
              <c:layout>
                <c:manualLayout>
                  <c:x val="1.1992883395111261E-2"/>
                  <c:y val="-3.846699859985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009196672923168E-2"/>
                      <c:h val="4.64950531349460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7B1-495D-BD35-42E1D27E9618}"/>
                </c:ext>
              </c:extLst>
            </c:dLbl>
            <c:dLbl>
              <c:idx val="4"/>
              <c:layout>
                <c:manualLayout>
                  <c:x val="1.4264119147401027E-3"/>
                  <c:y val="-2.675974281147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B1-495D-BD35-42E1D27E9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1.95</c:v>
                </c:pt>
                <c:pt idx="1">
                  <c:v>1.95</c:v>
                </c:pt>
                <c:pt idx="2">
                  <c:v>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B1-495D-BD35-42E1D27E9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shape val="box"/>
        <c:axId val="130204032"/>
        <c:axId val="130205568"/>
        <c:axId val="0"/>
      </c:bar3DChart>
      <c:catAx>
        <c:axId val="1302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205568"/>
        <c:crosses val="autoZero"/>
        <c:auto val="1"/>
        <c:lblAlgn val="ctr"/>
        <c:lblOffset val="100"/>
        <c:noMultiLvlLbl val="0"/>
      </c:catAx>
      <c:valAx>
        <c:axId val="130205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04032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86601049802081E-2"/>
          <c:y val="9.010796450784582E-2"/>
          <c:w val="0.95400836672418088"/>
          <c:h val="0.8032526737169146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66675" cap="rnd">
              <a:noFill/>
              <a:prstDash val="sysDot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66675" cap="rnd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79B-4C86-81C2-E7F5EDF234F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50800" cap="rnd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9B-4C86-81C2-E7F5EDF234F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50800" cap="rnd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9B-4C86-81C2-E7F5EDF234FA}"/>
              </c:ext>
            </c:extLst>
          </c:dPt>
          <c:dLbls>
            <c:dLbl>
              <c:idx val="0"/>
              <c:layout>
                <c:manualLayout>
                  <c:x val="1.2906569647203492E-2"/>
                  <c:y val="-0.41385995834507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2189882401164E-3"/>
                  <c:y val="-0.22902929733659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1094941200582E-2"/>
                  <c:y val="-0.24510152872863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402.3</c:v>
                </c:pt>
                <c:pt idx="1">
                  <c:v>375.14</c:v>
                </c:pt>
                <c:pt idx="2">
                  <c:v>377.14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9B-4C86-81C2-E7F5EDF2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26912"/>
        <c:axId val="130328448"/>
      </c:areaChart>
      <c:catAx>
        <c:axId val="1303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28448"/>
        <c:crosses val="autoZero"/>
        <c:auto val="1"/>
        <c:lblAlgn val="ctr"/>
        <c:lblOffset val="100"/>
        <c:noMultiLvlLbl val="0"/>
      </c:catAx>
      <c:valAx>
        <c:axId val="1303284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3032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0898818541956E-2"/>
          <c:y val="5.8420570397205517E-2"/>
          <c:w val="0.90378202362916082"/>
          <c:h val="0.79343958321920338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50800" cap="sq">
              <a:noFill/>
            </a:ln>
            <a:effectLst/>
          </c:spPr>
          <c:dLbls>
            <c:dLbl>
              <c:idx val="0"/>
              <c:layout>
                <c:manualLayout>
                  <c:x val="9.1626030161557608E-3"/>
                  <c:y val="-0.42983863403180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626030161557608E-3"/>
                  <c:y val="-0.4462134391377827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13015080778804E-3"/>
                  <c:y val="-0.356152011054927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111.97</c:v>
                </c:pt>
                <c:pt idx="1">
                  <c:v>93.68</c:v>
                </c:pt>
                <c:pt idx="2">
                  <c:v>83.82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76-42CE-9CDA-0780210AB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74272"/>
        <c:axId val="130384256"/>
      </c:areaChart>
      <c:catAx>
        <c:axId val="1303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84256"/>
        <c:crosses val="autoZero"/>
        <c:auto val="1"/>
        <c:lblAlgn val="ctr"/>
        <c:lblOffset val="100"/>
        <c:noMultiLvlLbl val="0"/>
      </c:catAx>
      <c:valAx>
        <c:axId val="1303842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374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18826669501545E-2"/>
          <c:y val="0.12408889999153873"/>
          <c:w val="0.87150675621803653"/>
          <c:h val="0.64829597029452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2835470691870276E-2"/>
                  <c:y val="0.203974122590053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179588596865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E6-4F9F-927A-B55207A62F98}"/>
                </c:ext>
              </c:extLst>
            </c:dLbl>
            <c:dLbl>
              <c:idx val="2"/>
              <c:layout>
                <c:manualLayout>
                  <c:x val="9.4125697725623166E-17"/>
                  <c:y val="-2.2909702458325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E6-4F9F-927A-B55207A62F98}"/>
                </c:ext>
              </c:extLst>
            </c:dLbl>
            <c:dLbl>
              <c:idx val="3"/>
              <c:layout>
                <c:manualLayout>
                  <c:x val="-9.4125697725623166E-17"/>
                  <c:y val="9.040909630704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6-4F9F-927A-B55207A62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673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E6-4F9F-927A-B55207A62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4"/>
        <c:axId val="131148032"/>
        <c:axId val="131153920"/>
      </c:barChart>
      <c:catAx>
        <c:axId val="1311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53920"/>
        <c:crosses val="autoZero"/>
        <c:auto val="1"/>
        <c:lblAlgn val="ctr"/>
        <c:lblOffset val="100"/>
        <c:noMultiLvlLbl val="0"/>
      </c:catAx>
      <c:valAx>
        <c:axId val="1311539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\ _₽" sourceLinked="1"/>
        <c:majorTickMark val="none"/>
        <c:minorTickMark val="none"/>
        <c:tickLblPos val="nextTo"/>
        <c:crossAx val="131148032"/>
        <c:crosses val="autoZero"/>
        <c:crossBetween val="between"/>
      </c:valAx>
      <c:spPr>
        <a:gradFill>
          <a:gsLst>
            <a:gs pos="61000">
              <a:schemeClr val="accent1">
                <a:lumMod val="60000"/>
                <a:lumOff val="40000"/>
              </a:schemeClr>
            </a:gs>
            <a:gs pos="50000">
              <a:srgbClr val="E8E8E8"/>
            </a:gs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61000">
          <a:schemeClr val="accent1">
            <a:lumMod val="60000"/>
            <a:lumOff val="40000"/>
          </a:schemeClr>
        </a:gs>
        <a:gs pos="50000">
          <a:srgbClr val="E8E8E8"/>
        </a:gs>
        <a:gs pos="0">
          <a:schemeClr val="bg1"/>
        </a:gs>
        <a:gs pos="100000">
          <a:schemeClr val="bg2">
            <a:shade val="96000"/>
            <a:satMod val="120000"/>
            <a:lumMod val="90000"/>
          </a:schemeClr>
        </a:gs>
      </a:gsLst>
      <a:lin ang="612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328C6-4804-4910-A778-9EEC39E349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A8361-667E-4744-A49B-7F58E6B4E768}" type="pres">
      <dgm:prSet presAssocID="{EEA328C6-4804-4910-A778-9EEC39E349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D481E-A223-429A-A119-DC580FEC5997}" type="presOf" srcId="{EEA328C6-4804-4910-A778-9EEC39E349FA}" destId="{017A8361-667E-4744-A49B-7F58E6B4E768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0.86143</cdr:x>
      <cdr:y>0.05819</cdr:y>
    </cdr:from>
    <cdr:to>
      <cdr:x>0.99332</cdr:x>
      <cdr:y>0.11455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85142" y="301920"/>
          <a:ext cx="1253193" cy="29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рублей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0.05344</cdr:x>
      <cdr:y>0.17074</cdr:y>
    </cdr:from>
    <cdr:to>
      <cdr:x>0.07381</cdr:x>
      <cdr:y>0.603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>
          <a:off x="528901" y="865490"/>
          <a:ext cx="201610" cy="2191107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0.37871</cdr:x>
      <cdr:y>0.20174</cdr:y>
    </cdr:from>
    <cdr:to>
      <cdr:x>0.39908</cdr:x>
      <cdr:y>0.61267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3748261" y="1022596"/>
          <a:ext cx="201609" cy="2082986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0.70532</cdr:x>
      <cdr:y>0.21308</cdr:y>
    </cdr:from>
    <cdr:to>
      <cdr:x>0.7214</cdr:x>
      <cdr:y>0.64533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6980771" y="1080089"/>
          <a:ext cx="159149" cy="2191057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0.33127</cdr:x>
      <cdr:y>0.27141</cdr:y>
    </cdr:from>
    <cdr:to>
      <cdr:x>0.37276</cdr:x>
      <cdr:y>0.47128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71071" y="1342369"/>
          <a:ext cx="397226" cy="98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477,28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0.00374</cdr:x>
      <cdr:y>0.25833</cdr:y>
    </cdr:from>
    <cdr:to>
      <cdr:x>0.05382</cdr:x>
      <cdr:y>0.45074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013" y="1309461"/>
          <a:ext cx="495615" cy="97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516,91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0.28822</cdr:x>
      <cdr:y>0.32469</cdr:y>
    </cdr:from>
    <cdr:to>
      <cdr:x>0.38061</cdr:x>
      <cdr:y>0.50508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52624" y="1645858"/>
          <a:ext cx="914419" cy="91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0.58927</cdr:x>
      <cdr:y>0.35673</cdr:y>
    </cdr:from>
    <cdr:to>
      <cdr:x>0.68166</cdr:x>
      <cdr:y>0.44497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32268" y="1808248"/>
          <a:ext cx="914400" cy="447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0.07579</cdr:x>
      <cdr:y>0.03835</cdr:y>
    </cdr:from>
    <cdr:to>
      <cdr:x>0.15802</cdr:x>
      <cdr:y>0.11144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2824" y="219075"/>
          <a:ext cx="914400" cy="41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рублей</a:t>
          </a:r>
        </a:p>
      </cdr:txBody>
    </cdr:sp>
  </cdr:relSizeAnchor>
  <cdr:relSizeAnchor xmlns:cdr="http://schemas.openxmlformats.org/drawingml/2006/chartDrawing">
    <cdr:from>
      <cdr:x>0.22475</cdr:x>
      <cdr:y>0.581</cdr:y>
    </cdr:from>
    <cdr:to>
      <cdr:x>0.27104</cdr:x>
      <cdr:y>0.62797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53747" y="3430378"/>
          <a:ext cx="546653" cy="277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85,6%*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0.23974</cdr:x>
      <cdr:y>0.61635</cdr:y>
    </cdr:from>
    <cdr:to>
      <cdr:x>0.25044</cdr:x>
      <cdr:y>0.66349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 rot="16200000" flipH="1">
          <a:off x="2754816" y="3715052"/>
          <a:ext cx="278295" cy="126391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0.22512</cdr:x>
      <cdr:y>0.32994</cdr:y>
    </cdr:from>
    <cdr:to>
      <cdr:x>0.2715</cdr:x>
      <cdr:y>0.38381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58091" y="1948071"/>
          <a:ext cx="547698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86,4%*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0.24311</cdr:x>
      <cdr:y>0.36361</cdr:y>
    </cdr:from>
    <cdr:to>
      <cdr:x>0.25649</cdr:x>
      <cdr:y>0.41748</cdr:y>
    </cdr:to>
    <cdr:cxnSp macro="">
      <cdr:nvCxnSpPr>
        <cdr:cNvPr id="12" name="Соединительная линия уступом 11"/>
        <cdr:cNvCxnSpPr/>
      </cdr:nvCxnSpPr>
      <cdr:spPr>
        <a:xfrm xmlns:a="http://schemas.openxmlformats.org/drawingml/2006/main" rot="16200000" flipH="1">
          <a:off x="2790494" y="2226885"/>
          <a:ext cx="318051" cy="157990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0.22606</cdr:x>
      <cdr:y>0.08017</cdr:y>
    </cdr:from>
    <cdr:to>
      <cdr:x>0.27333</cdr:x>
      <cdr:y>0.12562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669216" y="473352"/>
          <a:ext cx="558231" cy="26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86,0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0.24514</cdr:x>
      <cdr:y>0.10963</cdr:y>
    </cdr:from>
    <cdr:to>
      <cdr:x>0.25406</cdr:x>
      <cdr:y>0.16855</cdr:y>
    </cdr:to>
    <cdr:cxnSp macro="">
      <cdr:nvCxnSpPr>
        <cdr:cNvPr id="16" name="Соединительная линия уступом 15"/>
        <cdr:cNvCxnSpPr/>
      </cdr:nvCxnSpPr>
      <cdr:spPr>
        <a:xfrm xmlns:a="http://schemas.openxmlformats.org/drawingml/2006/main" rot="16200000" flipH="1">
          <a:off x="2773287" y="768558"/>
          <a:ext cx="347872" cy="105329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0.49579</cdr:x>
      <cdr:y>0.08024</cdr:y>
    </cdr:from>
    <cdr:to>
      <cdr:x>0.5404</cdr:x>
      <cdr:y>0.14484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854147" y="473765"/>
          <a:ext cx="526774" cy="3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4,8%*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0.49158</cdr:x>
      <cdr:y>0.32826</cdr:y>
    </cdr:from>
    <cdr:to>
      <cdr:x>0.54243</cdr:x>
      <cdr:y>0.37034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804451" y="1938132"/>
          <a:ext cx="600362" cy="24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4,0%*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0.48906</cdr:x>
      <cdr:y>0.57579</cdr:y>
    </cdr:from>
    <cdr:to>
      <cdr:x>0.57624</cdr:x>
      <cdr:y>0.62622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774634" y="3399596"/>
          <a:ext cx="1029459" cy="297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4,4%*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0.61448</cdr:x>
      <cdr:y>0.08024</cdr:y>
    </cdr:from>
    <cdr:to>
      <cdr:x>0.65909</cdr:x>
      <cdr:y>0.14421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7255566" y="473765"/>
          <a:ext cx="526774" cy="37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1,6%*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0.59956</cdr:x>
      <cdr:y>0.33526</cdr:y>
    </cdr:from>
    <cdr:to>
      <cdr:x>0.64165</cdr:x>
      <cdr:y>0.39004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079389" y="1979454"/>
          <a:ext cx="496986" cy="32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1,7%*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0.58809</cdr:x>
      <cdr:y>0.57342</cdr:y>
    </cdr:from>
    <cdr:to>
      <cdr:x>0.63186</cdr:x>
      <cdr:y>0.64749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6943947" y="3385649"/>
          <a:ext cx="516823" cy="437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1,7%*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0.70118</cdr:x>
      <cdr:y>0.08024</cdr:y>
    </cdr:from>
    <cdr:to>
      <cdr:x>0.74411</cdr:x>
      <cdr:y>0.1212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8279296" y="473765"/>
          <a:ext cx="506896" cy="24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</a:t>
          </a:r>
          <a:r>
            <a:rPr lang="ru-RU" sz="1100" b="1" dirty="0" smtClean="0"/>
            <a:t>,9%*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0.70153</cdr:x>
      <cdr:y>0.33668</cdr:y>
    </cdr:from>
    <cdr:to>
      <cdr:x>0.73721</cdr:x>
      <cdr:y>0.38381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8283435" y="1987828"/>
          <a:ext cx="421306" cy="278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6,1%*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0.7037</cdr:x>
      <cdr:y>0.57602</cdr:y>
    </cdr:from>
    <cdr:to>
      <cdr:x>0.7566</cdr:x>
      <cdr:y>0.63494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8309070" y="3400971"/>
          <a:ext cx="624670" cy="34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6</a:t>
          </a:r>
          <a:r>
            <a:rPr lang="ru-RU" sz="1100" b="1" dirty="0" smtClean="0"/>
            <a:t>,4%*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0.79924</cdr:x>
      <cdr:y>0.08233</cdr:y>
    </cdr:from>
    <cdr:to>
      <cdr:x>0.84722</cdr:x>
      <cdr:y>0.14588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9437202" y="486105"/>
          <a:ext cx="566532" cy="375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0,6%*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0.85188</cdr:x>
      <cdr:y>0.37041</cdr:y>
    </cdr:from>
    <cdr:to>
      <cdr:x>0.93394</cdr:x>
      <cdr:y>0.52529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9491869" y="21870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0.85277</cdr:x>
      <cdr:y>0.58589</cdr:y>
    </cdr:from>
    <cdr:to>
      <cdr:x>0.93483</cdr:x>
      <cdr:y>0.74076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9501808" y="3459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0.91075</cdr:x>
      <cdr:y>0.10444</cdr:y>
    </cdr:from>
    <cdr:to>
      <cdr:x>0.99281</cdr:x>
      <cdr:y>0.25931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10147852" y="6166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0.51523</cdr:x>
      <cdr:y>0.10963</cdr:y>
    </cdr:from>
    <cdr:to>
      <cdr:x>0.52683</cdr:x>
      <cdr:y>0.17171</cdr:y>
    </cdr:to>
    <cdr:cxnSp macro="">
      <cdr:nvCxnSpPr>
        <cdr:cNvPr id="33" name="Соединительная линия уступом 32"/>
        <cdr:cNvCxnSpPr/>
      </cdr:nvCxnSpPr>
      <cdr:spPr>
        <a:xfrm xmlns:a="http://schemas.openxmlformats.org/drawingml/2006/main" rot="16200000" flipH="1">
          <a:off x="5968937" y="762077"/>
          <a:ext cx="366505" cy="13692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0.62961</cdr:x>
      <cdr:y>0.11573</cdr:y>
    </cdr:from>
    <cdr:to>
      <cdr:x>0.63853</cdr:x>
      <cdr:y>0.17781</cdr:y>
    </cdr:to>
    <cdr:cxnSp macro="">
      <cdr:nvCxnSpPr>
        <cdr:cNvPr id="35" name="Соединительная линия уступом 34"/>
        <cdr:cNvCxnSpPr/>
      </cdr:nvCxnSpPr>
      <cdr:spPr>
        <a:xfrm xmlns:a="http://schemas.openxmlformats.org/drawingml/2006/main" rot="16200000" flipH="1">
          <a:off x="7303691" y="813907"/>
          <a:ext cx="366505" cy="10532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0.72222</cdr:x>
      <cdr:y>0.10963</cdr:y>
    </cdr:from>
    <cdr:to>
      <cdr:x>0.73775</cdr:x>
      <cdr:y>0.17872</cdr:y>
    </cdr:to>
    <cdr:cxnSp macro="">
      <cdr:nvCxnSpPr>
        <cdr:cNvPr id="37" name="Соединительная линия уступом 36"/>
        <cdr:cNvCxnSpPr/>
      </cdr:nvCxnSpPr>
      <cdr:spPr>
        <a:xfrm xmlns:a="http://schemas.openxmlformats.org/drawingml/2006/main" rot="16200000" flipH="1">
          <a:off x="8415483" y="759581"/>
          <a:ext cx="407916" cy="18332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0.82986</cdr:x>
      <cdr:y>0.10967</cdr:y>
    </cdr:from>
    <cdr:to>
      <cdr:x>0.84086</cdr:x>
      <cdr:y>0.1768</cdr:y>
    </cdr:to>
    <cdr:cxnSp macro="">
      <cdr:nvCxnSpPr>
        <cdr:cNvPr id="39" name="Соединительная линия уступом 38"/>
        <cdr:cNvCxnSpPr/>
      </cdr:nvCxnSpPr>
      <cdr:spPr>
        <a:xfrm xmlns:a="http://schemas.openxmlformats.org/drawingml/2006/main" rot="16200000" flipH="1">
          <a:off x="9665492" y="780727"/>
          <a:ext cx="396353" cy="129884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0.86532</cdr:x>
      <cdr:y>0.11176</cdr:y>
    </cdr:from>
    <cdr:to>
      <cdr:x>0.87715</cdr:x>
      <cdr:y>0.17889</cdr:y>
    </cdr:to>
    <cdr:cxnSp macro="">
      <cdr:nvCxnSpPr>
        <cdr:cNvPr id="41" name="Соединительная линия уступом 40"/>
        <cdr:cNvCxnSpPr/>
      </cdr:nvCxnSpPr>
      <cdr:spPr>
        <a:xfrm xmlns:a="http://schemas.openxmlformats.org/drawingml/2006/main" rot="16200000" flipH="1">
          <a:off x="10089101" y="788167"/>
          <a:ext cx="396353" cy="139685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0.50589</cdr:x>
      <cdr:y>0.36109</cdr:y>
    </cdr:from>
    <cdr:to>
      <cdr:x>0.5239</cdr:x>
      <cdr:y>0.41903</cdr:y>
    </cdr:to>
    <cdr:cxnSp macro="">
      <cdr:nvCxnSpPr>
        <cdr:cNvPr id="45" name="Соединительная линия уступом 44"/>
        <cdr:cNvCxnSpPr/>
      </cdr:nvCxnSpPr>
      <cdr:spPr>
        <a:xfrm xmlns:a="http://schemas.openxmlformats.org/drawingml/2006/main" rot="16200000" flipH="1">
          <a:off x="5908696" y="2196665"/>
          <a:ext cx="342110" cy="212668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0.61814</cdr:x>
      <cdr:y>0.37708</cdr:y>
    </cdr:from>
    <cdr:to>
      <cdr:x>0.62617</cdr:x>
      <cdr:y>0.42745</cdr:y>
    </cdr:to>
    <cdr:cxnSp macro="">
      <cdr:nvCxnSpPr>
        <cdr:cNvPr id="47" name="Соединительная линия уступом 46"/>
        <cdr:cNvCxnSpPr/>
      </cdr:nvCxnSpPr>
      <cdr:spPr>
        <a:xfrm xmlns:a="http://schemas.openxmlformats.org/drawingml/2006/main" rot="16200000" flipH="1">
          <a:off x="7197570" y="2327657"/>
          <a:ext cx="297398" cy="9481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0.7233</cdr:x>
      <cdr:y>0.37034</cdr:y>
    </cdr:from>
    <cdr:to>
      <cdr:x>0.73401</cdr:x>
      <cdr:y>0.42597</cdr:y>
    </cdr:to>
    <cdr:cxnSp macro="">
      <cdr:nvCxnSpPr>
        <cdr:cNvPr id="49" name="Соединительная линия уступом 48"/>
        <cdr:cNvCxnSpPr/>
      </cdr:nvCxnSpPr>
      <cdr:spPr>
        <a:xfrm xmlns:a="http://schemas.openxmlformats.org/drawingml/2006/main" rot="16200000" flipH="1">
          <a:off x="8439527" y="2287616"/>
          <a:ext cx="328400" cy="126388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0.50656</cdr:x>
      <cdr:y>0.61046</cdr:y>
    </cdr:from>
    <cdr:to>
      <cdr:x>0.52441</cdr:x>
      <cdr:y>0.67335</cdr:y>
    </cdr:to>
    <cdr:cxnSp macro="">
      <cdr:nvCxnSpPr>
        <cdr:cNvPr id="56" name="Соединительная линия уступом 55"/>
        <cdr:cNvCxnSpPr/>
      </cdr:nvCxnSpPr>
      <cdr:spPr>
        <a:xfrm xmlns:a="http://schemas.openxmlformats.org/drawingml/2006/main" rot="16200000" flipH="1">
          <a:off x="5900994" y="3684569"/>
          <a:ext cx="371340" cy="210827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0.60402</cdr:x>
      <cdr:y>0.61305</cdr:y>
    </cdr:from>
    <cdr:to>
      <cdr:x>0.61472</cdr:x>
      <cdr:y>0.67365</cdr:y>
    </cdr:to>
    <cdr:cxnSp macro="">
      <cdr:nvCxnSpPr>
        <cdr:cNvPr id="58" name="Соединительная линия уступом 57"/>
        <cdr:cNvCxnSpPr/>
      </cdr:nvCxnSpPr>
      <cdr:spPr>
        <a:xfrm xmlns:a="http://schemas.openxmlformats.org/drawingml/2006/main" rot="16200000" flipH="1">
          <a:off x="7016410" y="3735315"/>
          <a:ext cx="357798" cy="126343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0.72549</cdr:x>
      <cdr:y>0.61046</cdr:y>
    </cdr:from>
    <cdr:to>
      <cdr:x>0.73976</cdr:x>
      <cdr:y>0.66601</cdr:y>
    </cdr:to>
    <cdr:cxnSp macro="">
      <cdr:nvCxnSpPr>
        <cdr:cNvPr id="60" name="Соединительная линия уступом 59"/>
        <cdr:cNvCxnSpPr/>
      </cdr:nvCxnSpPr>
      <cdr:spPr>
        <a:xfrm xmlns:a="http://schemas.openxmlformats.org/drawingml/2006/main" rot="16200000" flipH="1">
          <a:off x="8486582" y="3684048"/>
          <a:ext cx="327992" cy="168522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0.81973</cdr:x>
      <cdr:y>0.61551</cdr:y>
    </cdr:from>
    <cdr:to>
      <cdr:x>0.83311</cdr:x>
      <cdr:y>0.66433</cdr:y>
    </cdr:to>
    <cdr:cxnSp macro="">
      <cdr:nvCxnSpPr>
        <cdr:cNvPr id="62" name="Соединительная линия уступом 61"/>
        <cdr:cNvCxnSpPr/>
      </cdr:nvCxnSpPr>
      <cdr:spPr>
        <a:xfrm xmlns:a="http://schemas.openxmlformats.org/drawingml/2006/main" rot="16200000" flipH="1">
          <a:off x="9613938" y="3699255"/>
          <a:ext cx="288246" cy="157987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0.86657</cdr:x>
      <cdr:y>0.62258</cdr:y>
    </cdr:from>
    <cdr:to>
      <cdr:x>0.88055</cdr:x>
      <cdr:y>0.67644</cdr:y>
    </cdr:to>
    <cdr:cxnSp macro="">
      <cdr:nvCxnSpPr>
        <cdr:cNvPr id="64" name="Соединительная линия уступом 63"/>
        <cdr:cNvCxnSpPr/>
      </cdr:nvCxnSpPr>
      <cdr:spPr>
        <a:xfrm xmlns:a="http://schemas.openxmlformats.org/drawingml/2006/main" rot="16200000" flipH="1">
          <a:off x="10155763" y="3752357"/>
          <a:ext cx="318003" cy="165072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0.74139</cdr:x>
      <cdr:y>0.83711</cdr:y>
    </cdr:from>
    <cdr:to>
      <cdr:x>0.98853</cdr:x>
      <cdr:y>0.92962</cdr:y>
    </cdr:to>
    <cdr:sp macro="" textlink="">
      <cdr:nvSpPr>
        <cdr:cNvPr id="65" name="TextBox 64"/>
        <cdr:cNvSpPr txBox="1"/>
      </cdr:nvSpPr>
      <cdr:spPr>
        <a:xfrm xmlns:a="http://schemas.openxmlformats.org/drawingml/2006/main">
          <a:off x="8260799" y="4942503"/>
          <a:ext cx="2753691" cy="546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 % - от общего объема налоговых доходов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0.9079</cdr:x>
      <cdr:y>0.22092</cdr:y>
    </cdr:from>
    <cdr:to>
      <cdr:x>0.98653</cdr:x>
      <cdr:y>0.38044</cdr:y>
    </cdr:to>
    <cdr:sp macro="" textlink="">
      <cdr:nvSpPr>
        <cdr:cNvPr id="68" name="TextBox 67"/>
        <cdr:cNvSpPr txBox="1"/>
      </cdr:nvSpPr>
      <cdr:spPr>
        <a:xfrm xmlns:a="http://schemas.openxmlformats.org/drawingml/2006/main">
          <a:off x="10720209" y="1304368"/>
          <a:ext cx="928452" cy="941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ВСЕГО</a:t>
          </a:r>
        </a:p>
        <a:p xmlns:a="http://schemas.openxmlformats.org/drawingml/2006/main">
          <a:pPr algn="ctr"/>
          <a:r>
            <a:rPr lang="ru-RU" sz="1100" b="1" dirty="0" smtClean="0"/>
            <a:t>200,16 </a:t>
          </a:r>
        </a:p>
        <a:p xmlns:a="http://schemas.openxmlformats.org/drawingml/2006/main">
          <a:pPr algn="ctr"/>
          <a:r>
            <a:rPr lang="ru-RU" sz="1100" b="1" dirty="0" smtClean="0"/>
            <a:t>млн. рублей</a:t>
          </a:r>
        </a:p>
        <a:p xmlns:a="http://schemas.openxmlformats.org/drawingml/2006/main">
          <a:pPr algn="ctr"/>
          <a:r>
            <a:rPr lang="ru-RU" b="1" dirty="0" smtClean="0"/>
            <a:t>(100%)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0.92256</cdr:x>
      <cdr:y>0.46125</cdr:y>
    </cdr:from>
    <cdr:to>
      <cdr:x>1</cdr:x>
      <cdr:y>0.61612</cdr:y>
    </cdr:to>
    <cdr:sp macro="" textlink="">
      <cdr:nvSpPr>
        <cdr:cNvPr id="75" name="TextBox 74"/>
        <cdr:cNvSpPr txBox="1"/>
      </cdr:nvSpPr>
      <cdr:spPr>
        <a:xfrm xmlns:a="http://schemas.openxmlformats.org/drawingml/2006/main">
          <a:off x="10893287" y="27233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0.92256</cdr:x>
      <cdr:y>0.46798</cdr:y>
    </cdr:from>
    <cdr:to>
      <cdr:x>1</cdr:x>
      <cdr:y>0.62285</cdr:y>
    </cdr:to>
    <cdr:sp macro="" textlink="">
      <cdr:nvSpPr>
        <cdr:cNvPr id="78" name="TextBox 77"/>
        <cdr:cNvSpPr txBox="1"/>
      </cdr:nvSpPr>
      <cdr:spPr>
        <a:xfrm xmlns:a="http://schemas.openxmlformats.org/drawingml/2006/main">
          <a:off x="11121887" y="27630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0.90874</cdr:x>
      <cdr:y>0.43739</cdr:y>
    </cdr:from>
    <cdr:to>
      <cdr:x>0.98618</cdr:x>
      <cdr:y>0.59226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10730148" y="25824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ВСЕГО</a:t>
          </a:r>
        </a:p>
        <a:p xmlns:a="http://schemas.openxmlformats.org/drawingml/2006/main">
          <a:pPr algn="ctr"/>
          <a:r>
            <a:rPr lang="ru-RU" sz="1100" b="1" dirty="0" smtClean="0"/>
            <a:t> 189,00</a:t>
          </a:r>
        </a:p>
        <a:p xmlns:a="http://schemas.openxmlformats.org/drawingml/2006/main">
          <a:pPr algn="ctr"/>
          <a:r>
            <a:rPr lang="ru-RU" sz="1100" b="1" dirty="0" smtClean="0"/>
            <a:t> млн. рублей</a:t>
          </a:r>
        </a:p>
        <a:p xmlns:a="http://schemas.openxmlformats.org/drawingml/2006/main">
          <a:pPr algn="ctr"/>
          <a:r>
            <a:rPr lang="ru-RU" b="1" dirty="0" smtClean="0"/>
            <a:t>(100%)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0.89731</cdr:x>
      <cdr:y>0.67335</cdr:y>
    </cdr:from>
    <cdr:to>
      <cdr:x>1</cdr:x>
      <cdr:y>0.82822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10595112" y="3975654"/>
          <a:ext cx="12125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ВСЕГО</a:t>
          </a:r>
        </a:p>
        <a:p xmlns:a="http://schemas.openxmlformats.org/drawingml/2006/main">
          <a:pPr algn="ctr"/>
          <a:r>
            <a:rPr lang="ru-RU" b="1" dirty="0" smtClean="0"/>
            <a:t>179,85</a:t>
          </a:r>
        </a:p>
        <a:p xmlns:a="http://schemas.openxmlformats.org/drawingml/2006/main">
          <a:pPr algn="ctr"/>
          <a:r>
            <a:rPr lang="ru-RU" b="1" dirty="0"/>
            <a:t>м</a:t>
          </a:r>
          <a:r>
            <a:rPr lang="ru-RU" sz="1100" b="1" dirty="0" smtClean="0"/>
            <a:t>лн. рублей</a:t>
          </a:r>
        </a:p>
        <a:p xmlns:a="http://schemas.openxmlformats.org/drawingml/2006/main">
          <a:pPr algn="ctr"/>
          <a:r>
            <a:rPr lang="ru-RU" b="1" dirty="0" smtClean="0"/>
            <a:t>(100%)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0.03065</cdr:x>
      <cdr:y>0.01773</cdr:y>
    </cdr:from>
    <cdr:to>
      <cdr:x>0.11407</cdr:x>
      <cdr:y>0.07979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930" y="99393"/>
          <a:ext cx="914400" cy="347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0.36497</cdr:x>
      <cdr:y>0.04787</cdr:y>
    </cdr:from>
    <cdr:to>
      <cdr:x>0.40366</cdr:x>
      <cdr:y>0.09397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4441" y="268358"/>
          <a:ext cx="407505" cy="258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63,0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0.59963</cdr:x>
      <cdr:y>0.0461</cdr:y>
    </cdr:from>
    <cdr:to>
      <cdr:x>0.64586</cdr:x>
      <cdr:y>0.10461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6754" y="258423"/>
          <a:ext cx="493947" cy="327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0</a:t>
          </a:r>
          <a:r>
            <a:rPr lang="ru-RU" sz="1100" b="1" dirty="0" smtClean="0"/>
            <a:t>,4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0.71012</cdr:x>
      <cdr:y>0.04432</cdr:y>
    </cdr:from>
    <cdr:to>
      <cdr:x>0.76296</cdr:x>
      <cdr:y>0.10461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87339" y="248444"/>
          <a:ext cx="564573" cy="337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21,3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0.79791</cdr:x>
      <cdr:y>0.05142</cdr:y>
    </cdr:from>
    <cdr:to>
      <cdr:x>0.8432</cdr:x>
      <cdr:y>0.10461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25340" y="288244"/>
          <a:ext cx="483904" cy="298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4,6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0.87857</cdr:x>
      <cdr:y>0.04965</cdr:y>
    </cdr:from>
    <cdr:to>
      <cdr:x>0.92386</cdr:x>
      <cdr:y>0.10461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387115" y="278322"/>
          <a:ext cx="483904" cy="308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10,7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0.32157</cdr:x>
      <cdr:y>0.29078</cdr:y>
    </cdr:from>
    <cdr:to>
      <cdr:x>0.37535</cdr:x>
      <cdr:y>0.34929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7241" y="1630019"/>
          <a:ext cx="566531" cy="327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62,9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0.60464</cdr:x>
      <cdr:y>0.28901</cdr:y>
    </cdr:from>
    <cdr:to>
      <cdr:x>0.64333</cdr:x>
      <cdr:y>0.35106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68980" y="1620080"/>
          <a:ext cx="407505" cy="347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0,4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0.72636</cdr:x>
      <cdr:y>0.28901</cdr:y>
    </cdr:from>
    <cdr:to>
      <cdr:x>0.77449</cdr:x>
      <cdr:y>0.35106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651129" y="1620079"/>
          <a:ext cx="506895" cy="347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21,3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0.79998</cdr:x>
      <cdr:y>0.28389</cdr:y>
    </cdr:from>
    <cdr:to>
      <cdr:x>0.8481</cdr:x>
      <cdr:y>0.3424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547485" y="1591387"/>
          <a:ext cx="514141" cy="327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</a:t>
          </a:r>
          <a:r>
            <a:rPr lang="ru-RU" sz="1100" b="1" dirty="0" smtClean="0"/>
            <a:t>,6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0.87116</cdr:x>
      <cdr:y>0.29078</cdr:y>
    </cdr:from>
    <cdr:to>
      <cdr:x>0.91551</cdr:x>
      <cdr:y>0.34752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307966" y="1630017"/>
          <a:ext cx="473861" cy="31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10,8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0.32402</cdr:x>
      <cdr:y>0.52536</cdr:y>
    </cdr:from>
    <cdr:to>
      <cdr:x>0.36459</cdr:x>
      <cdr:y>0.57323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461991" y="2944969"/>
          <a:ext cx="433473" cy="26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62,4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0.60114</cdr:x>
      <cdr:y>0.50994</cdr:y>
    </cdr:from>
    <cdr:to>
      <cdr:x>0.64737</cdr:x>
      <cdr:y>0.56313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422929" y="2858568"/>
          <a:ext cx="493948" cy="298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0,4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0.72616</cdr:x>
      <cdr:y>0.52969</cdr:y>
    </cdr:from>
    <cdr:to>
      <cdr:x>0.77334</cdr:x>
      <cdr:y>0.57934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758710" y="2969245"/>
          <a:ext cx="504098" cy="278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21,2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0.79658</cdr:x>
      <cdr:y>0.50994</cdr:y>
    </cdr:from>
    <cdr:to>
      <cdr:x>0.84188</cdr:x>
      <cdr:y>0.56668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511107" y="2858568"/>
          <a:ext cx="484011" cy="31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4,5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0.87381</cdr:x>
      <cdr:y>0.50994</cdr:y>
    </cdr:from>
    <cdr:to>
      <cdr:x>0.92099</cdr:x>
      <cdr:y>0.56668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9336252" y="2858568"/>
          <a:ext cx="504098" cy="31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11,5</a:t>
          </a:r>
          <a:r>
            <a:rPr lang="ru-RU" sz="1100" dirty="0" smtClean="0"/>
            <a:t>%*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0.61558</cdr:x>
      <cdr:y>0.08333</cdr:y>
    </cdr:from>
    <cdr:to>
      <cdr:x>0.62581</cdr:x>
      <cdr:y>0.12589</cdr:y>
    </cdr:to>
    <cdr:cxnSp macro="">
      <cdr:nvCxnSpPr>
        <cdr:cNvPr id="19" name="Соединительная линия уступом 18"/>
        <cdr:cNvCxnSpPr/>
      </cdr:nvCxnSpPr>
      <cdr:spPr>
        <a:xfrm xmlns:a="http://schemas.openxmlformats.org/drawingml/2006/main" rot="16200000" flipH="1">
          <a:off x="6512558" y="531740"/>
          <a:ext cx="238577" cy="109303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0.73641</cdr:x>
      <cdr:y>0.08333</cdr:y>
    </cdr:from>
    <cdr:to>
      <cdr:x>0.75129</cdr:x>
      <cdr:y>0.12589</cdr:y>
    </cdr:to>
    <cdr:cxnSp macro="">
      <cdr:nvCxnSpPr>
        <cdr:cNvPr id="21" name="Соединительная линия уступом 20"/>
        <cdr:cNvCxnSpPr/>
      </cdr:nvCxnSpPr>
      <cdr:spPr>
        <a:xfrm xmlns:a="http://schemas.openxmlformats.org/drawingml/2006/main" rot="16200000" flipH="1">
          <a:off x="7828421" y="506899"/>
          <a:ext cx="238577" cy="15898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0.81596</cdr:x>
      <cdr:y>0.08333</cdr:y>
    </cdr:from>
    <cdr:to>
      <cdr:x>0.82898</cdr:x>
      <cdr:y>0.12589</cdr:y>
    </cdr:to>
    <cdr:cxnSp macro="">
      <cdr:nvCxnSpPr>
        <cdr:cNvPr id="23" name="Соединительная линия уступом 22"/>
        <cdr:cNvCxnSpPr/>
      </cdr:nvCxnSpPr>
      <cdr:spPr>
        <a:xfrm xmlns:a="http://schemas.openxmlformats.org/drawingml/2006/main" rot="16200000" flipH="1">
          <a:off x="8668430" y="516835"/>
          <a:ext cx="238577" cy="139113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0.9032</cdr:x>
      <cdr:y>0.08333</cdr:y>
    </cdr:from>
    <cdr:to>
      <cdr:x>0.91343</cdr:x>
      <cdr:y>0.12589</cdr:y>
    </cdr:to>
    <cdr:cxnSp macro="">
      <cdr:nvCxnSpPr>
        <cdr:cNvPr id="25" name="Соединительная линия уступом 24"/>
        <cdr:cNvCxnSpPr/>
      </cdr:nvCxnSpPr>
      <cdr:spPr>
        <a:xfrm xmlns:a="http://schemas.openxmlformats.org/drawingml/2006/main" rot="16200000" flipH="1">
          <a:off x="9585711" y="531777"/>
          <a:ext cx="238577" cy="109303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0.34047</cdr:x>
      <cdr:y>0.32447</cdr:y>
    </cdr:from>
    <cdr:to>
      <cdr:x>0.35349</cdr:x>
      <cdr:y>0.36879</cdr:y>
    </cdr:to>
    <cdr:cxnSp macro="">
      <cdr:nvCxnSpPr>
        <cdr:cNvPr id="28" name="Соединительная линия уступом 27"/>
        <cdr:cNvCxnSpPr/>
      </cdr:nvCxnSpPr>
      <cdr:spPr>
        <a:xfrm xmlns:a="http://schemas.openxmlformats.org/drawingml/2006/main" rot="16200000" flipH="1">
          <a:off x="3637721" y="1818861"/>
          <a:ext cx="139149" cy="248480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0.61953</cdr:x>
      <cdr:y>0.32801</cdr:y>
    </cdr:from>
    <cdr:to>
      <cdr:x>0.62233</cdr:x>
      <cdr:y>0.36879</cdr:y>
    </cdr:to>
    <cdr:cxnSp macro="">
      <cdr:nvCxnSpPr>
        <cdr:cNvPr id="30" name="Соединительная линия уступом 29"/>
        <cdr:cNvCxnSpPr/>
      </cdr:nvCxnSpPr>
      <cdr:spPr>
        <a:xfrm xmlns:a="http://schemas.openxmlformats.org/drawingml/2006/main" rot="16200000" flipH="1">
          <a:off x="6619460" y="1838740"/>
          <a:ext cx="29818" cy="228601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0.74326</cdr:x>
      <cdr:y>0.32447</cdr:y>
    </cdr:from>
    <cdr:to>
      <cdr:x>0.75535</cdr:x>
      <cdr:y>0.37057</cdr:y>
    </cdr:to>
    <cdr:cxnSp macro="">
      <cdr:nvCxnSpPr>
        <cdr:cNvPr id="32" name="Соединительная линия уступом 31"/>
        <cdr:cNvCxnSpPr/>
      </cdr:nvCxnSpPr>
      <cdr:spPr>
        <a:xfrm xmlns:a="http://schemas.openxmlformats.org/drawingml/2006/main" rot="16200000" flipH="1">
          <a:off x="7941365" y="1818862"/>
          <a:ext cx="129208" cy="258418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</cdr:x>
      <cdr:y>0.31758</cdr:y>
    </cdr:from>
    <cdr:to>
      <cdr:x>0.83229</cdr:x>
      <cdr:y>0.36191</cdr:y>
    </cdr:to>
    <cdr:cxnSp macro="">
      <cdr:nvCxnSpPr>
        <cdr:cNvPr id="34" name="Соединительная линия уступом 33"/>
        <cdr:cNvCxnSpPr/>
      </cdr:nvCxnSpPr>
      <cdr:spPr>
        <a:xfrm xmlns:a="http://schemas.openxmlformats.org/drawingml/2006/main" rot="16200000" flipH="1">
          <a:off x="8703781" y="1839904"/>
          <a:ext cx="248500" cy="12917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0.89739</cdr:x>
      <cdr:y>0.32835</cdr:y>
    </cdr:from>
    <cdr:to>
      <cdr:x>0.90948</cdr:x>
      <cdr:y>0.37268</cdr:y>
    </cdr:to>
    <cdr:cxnSp macro="">
      <cdr:nvCxnSpPr>
        <cdr:cNvPr id="36" name="Соединительная линия уступом 35"/>
        <cdr:cNvCxnSpPr/>
      </cdr:nvCxnSpPr>
      <cdr:spPr>
        <a:xfrm xmlns:a="http://schemas.openxmlformats.org/drawingml/2006/main" rot="16200000" flipH="1">
          <a:off x="9528508" y="1900289"/>
          <a:ext cx="248500" cy="12917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0.34233</cdr:x>
      <cdr:y>0.56383</cdr:y>
    </cdr:from>
    <cdr:to>
      <cdr:x>0.35814</cdr:x>
      <cdr:y>0.61348</cdr:y>
    </cdr:to>
    <cdr:cxnSp macro="">
      <cdr:nvCxnSpPr>
        <cdr:cNvPr id="38" name="Соединительная линия уступом 37"/>
        <cdr:cNvCxnSpPr/>
      </cdr:nvCxnSpPr>
      <cdr:spPr>
        <a:xfrm xmlns:a="http://schemas.openxmlformats.org/drawingml/2006/main" rot="16200000" flipH="1">
          <a:off x="3602934" y="3215310"/>
          <a:ext cx="278296" cy="168965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0.61849</cdr:x>
      <cdr:y>0.54927</cdr:y>
    </cdr:from>
    <cdr:to>
      <cdr:x>0.62128</cdr:x>
      <cdr:y>0.58828</cdr:y>
    </cdr:to>
    <cdr:cxnSp macro="">
      <cdr:nvCxnSpPr>
        <cdr:cNvPr id="41" name="Соединительная линия уступом 40"/>
        <cdr:cNvCxnSpPr/>
      </cdr:nvCxnSpPr>
      <cdr:spPr>
        <a:xfrm xmlns:a="http://schemas.openxmlformats.org/drawingml/2006/main" rot="16200000" flipH="1">
          <a:off x="6513840" y="3173445"/>
          <a:ext cx="218677" cy="29810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0.74605</cdr:x>
      <cdr:y>0.5656</cdr:y>
    </cdr:from>
    <cdr:to>
      <cdr:x>0.75442</cdr:x>
      <cdr:y>0.61348</cdr:y>
    </cdr:to>
    <cdr:cxnSp macro="">
      <cdr:nvCxnSpPr>
        <cdr:cNvPr id="43" name="Соединительная линия уступом 42"/>
        <cdr:cNvCxnSpPr/>
      </cdr:nvCxnSpPr>
      <cdr:spPr>
        <a:xfrm xmlns:a="http://schemas.openxmlformats.org/drawingml/2006/main" rot="16200000" flipH="1">
          <a:off x="7881729" y="3260036"/>
          <a:ext cx="268358" cy="89452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0.81613</cdr:x>
      <cdr:y>0.55393</cdr:y>
    </cdr:from>
    <cdr:to>
      <cdr:x>0.82822</cdr:x>
      <cdr:y>0.59293</cdr:y>
    </cdr:to>
    <cdr:cxnSp macro="">
      <cdr:nvCxnSpPr>
        <cdr:cNvPr id="46" name="Соединительная линия уступом 45"/>
        <cdr:cNvCxnSpPr/>
      </cdr:nvCxnSpPr>
      <cdr:spPr>
        <a:xfrm xmlns:a="http://schemas.openxmlformats.org/drawingml/2006/main" rot="16200000" flipH="1">
          <a:off x="8675284" y="3149896"/>
          <a:ext cx="218621" cy="12917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0.89883</cdr:x>
      <cdr:y>0.55327</cdr:y>
    </cdr:from>
    <cdr:to>
      <cdr:x>0.90906</cdr:x>
      <cdr:y>0.59228</cdr:y>
    </cdr:to>
    <cdr:cxnSp macro="">
      <cdr:nvCxnSpPr>
        <cdr:cNvPr id="48" name="Соединительная линия уступом 47"/>
        <cdr:cNvCxnSpPr/>
      </cdr:nvCxnSpPr>
      <cdr:spPr>
        <a:xfrm xmlns:a="http://schemas.openxmlformats.org/drawingml/2006/main" rot="16200000" flipH="1">
          <a:off x="9548954" y="3156143"/>
          <a:ext cx="218677" cy="109303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0.78791</cdr:x>
      <cdr:y>0.83688</cdr:y>
    </cdr:from>
    <cdr:to>
      <cdr:x>0.87349</cdr:x>
      <cdr:y>1</cdr:y>
    </cdr:to>
    <cdr:sp macro="" textlink="">
      <cdr:nvSpPr>
        <cdr:cNvPr id="49" name="TextBox 48"/>
        <cdr:cNvSpPr txBox="1"/>
      </cdr:nvSpPr>
      <cdr:spPr>
        <a:xfrm xmlns:a="http://schemas.openxmlformats.org/drawingml/2006/main">
          <a:off x="8418443" y="49695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0.70419</cdr:x>
      <cdr:y>0.92553</cdr:y>
    </cdr:from>
    <cdr:to>
      <cdr:x>1</cdr:x>
      <cdr:y>1</cdr:y>
    </cdr:to>
    <cdr:sp macro="" textlink="">
      <cdr:nvSpPr>
        <cdr:cNvPr id="50" name="TextBox 49"/>
        <cdr:cNvSpPr txBox="1"/>
      </cdr:nvSpPr>
      <cdr:spPr>
        <a:xfrm xmlns:a="http://schemas.openxmlformats.org/drawingml/2006/main">
          <a:off x="7523922" y="5188228"/>
          <a:ext cx="3160643" cy="41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 % - от общего объема неналоговых доходов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0.03663</cdr:x>
      <cdr:y>0.01559</cdr:y>
    </cdr:from>
    <cdr:to>
      <cdr:x>0.13766</cdr:x>
      <cdr:y>0.07952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905" y="80920"/>
          <a:ext cx="1108608" cy="331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0.77778</cdr:x>
      <cdr:y>0.67822</cdr:y>
    </cdr:from>
    <cdr:to>
      <cdr:x>0.94666</cdr:x>
      <cdr:y>0.88091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34400" y="3520035"/>
          <a:ext cx="1853076" cy="1051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0.78663</cdr:x>
      <cdr:y>0.70473</cdr:y>
    </cdr:from>
    <cdr:to>
      <cdr:x>0.94666</cdr:x>
      <cdr:y>0.88091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31504" y="3657600"/>
          <a:ext cx="17559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0.13692</cdr:x>
      <cdr:y>0.16215</cdr:y>
    </cdr:from>
    <cdr:to>
      <cdr:x>0.17822</cdr:x>
      <cdr:y>0.87155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1502421" y="841572"/>
          <a:ext cx="453154" cy="3681876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0.32424</cdr:x>
      <cdr:y>0.27129</cdr:y>
    </cdr:from>
    <cdr:to>
      <cdr:x>0.36554</cdr:x>
      <cdr:y>0.87623</cdr:y>
    </cdr:to>
    <cdr:sp macro="" textlink="">
      <cdr:nvSpPr>
        <cdr:cNvPr id="7" name="Левая фигурная скобка 6"/>
        <cdr:cNvSpPr/>
      </cdr:nvSpPr>
      <cdr:spPr>
        <a:xfrm xmlns:a="http://schemas.openxmlformats.org/drawingml/2006/main">
          <a:off x="3557798" y="1408014"/>
          <a:ext cx="453154" cy="3139710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0.50639</cdr:x>
      <cdr:y>0.30091</cdr:y>
    </cdr:from>
    <cdr:to>
      <cdr:x>0.55138</cdr:x>
      <cdr:y>0.87467</cdr:y>
    </cdr:to>
    <cdr:sp macro="" textlink="">
      <cdr:nvSpPr>
        <cdr:cNvPr id="8" name="Левая фигурная скобка 7"/>
        <cdr:cNvSpPr/>
      </cdr:nvSpPr>
      <cdr:spPr>
        <a:xfrm xmlns:a="http://schemas.openxmlformats.org/drawingml/2006/main">
          <a:off x="5556531" y="1561763"/>
          <a:ext cx="493614" cy="2977869"/>
        </a:xfrm>
        <a:prstGeom xmlns:a="http://schemas.openxmlformats.org/drawingml/2006/main" prst="leftBrac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0.10005</cdr:x>
      <cdr:y>0.44591</cdr:y>
    </cdr:from>
    <cdr:to>
      <cdr:x>0.13102</cdr:x>
      <cdr:y>0.61742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97820" y="2314322"/>
          <a:ext cx="339865" cy="89012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900000" rev="0"/>
          </a:camera>
          <a:lightRig rig="threePt" dir="t"/>
        </a:scene3d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332,01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0.29548</cdr:x>
      <cdr:y>0.47553</cdr:y>
    </cdr:from>
    <cdr:to>
      <cdr:x>0.3235</cdr:x>
      <cdr:y>0.69225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42207" y="2468071"/>
          <a:ext cx="307499" cy="1124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283,25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0.46878</cdr:x>
      <cdr:y>0.49113</cdr:y>
    </cdr:from>
    <cdr:to>
      <cdr:x>0.5027</cdr:x>
      <cdr:y>0.69537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43836" y="2548991"/>
          <a:ext cx="372234" cy="1060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270,25</a:t>
          </a:r>
          <a:endParaRPr lang="ru-RU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0.02227</cdr:y>
    </cdr:from>
    <cdr:to>
      <cdr:x>0.08592</cdr:x>
      <cdr:y>0.2085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93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рублей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0.81361</cdr:x>
      <cdr:y>0.08961</cdr:y>
    </cdr:from>
    <cdr:to>
      <cdr:x>0.96849</cdr:x>
      <cdr:y>0.19517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3507" y="283221"/>
          <a:ext cx="914407" cy="33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Млн. рублей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0.77607</cdr:x>
      <cdr:y>0.04227</cdr:y>
    </cdr:from>
    <cdr:to>
      <cdr:x>0.94966</cdr:x>
      <cdr:y>0.11664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9417" y="118433"/>
          <a:ext cx="858789" cy="20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0.06016</cdr:x>
      <cdr:y>0.14446</cdr:y>
    </cdr:from>
    <cdr:to>
      <cdr:x>0.23554</cdr:x>
      <cdr:y>0.57318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636" y="3081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0.78065</cdr:x>
      <cdr:y>0.04505</cdr:y>
    </cdr:from>
    <cdr:to>
      <cdr:x>0.95604</cdr:x>
      <cdr:y>0.15887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6425" y="110149"/>
          <a:ext cx="951800" cy="278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85B0C-B465-4FE6-AC82-2C8902EA630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37E2-0919-4D78-828E-696AD57B4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4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E7860EB-DA7A-44F7-BE0D-E66B19DD8B45}" type="datetime1">
              <a:rPr lang="ru-RU" smtClean="0"/>
              <a:t>02.06.2025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C825-AFD1-4FEB-B595-AD439C41E0E7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5C75-07C3-40A4-8230-1C3EED8F7A52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C58-CA36-4FA9-ABF8-624E166AEAA9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3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56FE-C9EE-4488-A1F2-209B1C8A3E13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7F5A-541E-44AE-882C-E15007A73F7C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42C-E776-4FF6-BE1D-8BFF071BCE10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4EC27-3991-480E-AFAC-DD9014CC88E3}" type="datetime1">
              <a:rPr lang="ru-RU" smtClean="0"/>
              <a:t>02.06.2025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E6D85F4-F37F-4A73-8629-53A91B4EB673}" type="datetime1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ED0-8A15-4376-B3A6-DAA8C04F4B6E}" type="datetime1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A27F-97EA-4C1F-8EA3-3E0BB2AFC694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2C25-5831-498C-B4B1-CDF3F4C422CB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394283-7B83-490C-A144-6EE0C5824FFA}" type="datetime1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65DE49-753F-4013-BE4B-F1CD317560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koneshnikovskoe-r52.gosweb.gosuslugi.ru/netcat_files/userfiles/4/stella/17478046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3" y="250823"/>
            <a:ext cx="10656953" cy="54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587" y="4686604"/>
            <a:ext cx="11228294" cy="1035424"/>
          </a:xfrm>
        </p:spPr>
        <p:txBody>
          <a:bodyPr/>
          <a:lstStyle/>
          <a:p>
            <a:r>
              <a:rPr lang="ru-RU" dirty="0" smtClean="0"/>
              <a:t>   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454" y="5781456"/>
            <a:ext cx="10831442" cy="863184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 Решению Совета депутатов Оконешниковского муниципального района Омской области от 11.12.2024 № 321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«О бюджете Оконешниковского муниципального района Омской области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 2025 год и плановый период 2026 и 2027 годов»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75">
        <p14:reveal/>
      </p:transition>
    </mc:Choice>
    <mc:Fallback xmlns="">
      <p:transition spd="slow" advTm="6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28" y="622178"/>
            <a:ext cx="11030962" cy="374374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НОРМАТИВЫ ЗАЧИСЛЕНИЯ НАЛОГОВ В МЕСТНЫЙ БЮДЖЕТ В 2025-2027 ГОДАХ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65558"/>
              </p:ext>
            </p:extLst>
          </p:nvPr>
        </p:nvGraphicFramePr>
        <p:xfrm>
          <a:off x="889232" y="1108608"/>
          <a:ext cx="10785187" cy="530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169">
                  <a:extLst>
                    <a:ext uri="{9D8B030D-6E8A-4147-A177-3AD203B41FA5}">
                      <a16:colId xmlns:a16="http://schemas.microsoft.com/office/drawing/2014/main" xmlns="" val="1284088702"/>
                    </a:ext>
                  </a:extLst>
                </a:gridCol>
                <a:gridCol w="3137634">
                  <a:extLst>
                    <a:ext uri="{9D8B030D-6E8A-4147-A177-3AD203B41FA5}">
                      <a16:colId xmlns:a16="http://schemas.microsoft.com/office/drawing/2014/main" xmlns="" val="1617374087"/>
                    </a:ext>
                  </a:extLst>
                </a:gridCol>
                <a:gridCol w="2345384">
                  <a:extLst>
                    <a:ext uri="{9D8B030D-6E8A-4147-A177-3AD203B41FA5}">
                      <a16:colId xmlns:a16="http://schemas.microsoft.com/office/drawing/2014/main" xmlns="" val="1434986064"/>
                    </a:ext>
                  </a:extLst>
                </a:gridCol>
              </a:tblGrid>
              <a:tr h="3826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Наименование налогов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2025-2027г (%)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555690"/>
                  </a:ext>
                </a:extLst>
              </a:tr>
              <a:tr h="382652">
                <a:tc v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Бюджет района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Бюджет поселения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159419189"/>
                  </a:ext>
                </a:extLst>
              </a:tr>
              <a:tr h="798543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 на доходы физических лиц (НДФЛ)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Единый норматив 5, дополнительный норматив 80, с территорий городского поселения 5, с территорий сельских поселений 12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– в сельские поселения,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10 – в городское поселение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18848616"/>
                  </a:ext>
                </a:extLst>
              </a:tr>
              <a:tr h="443635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 на доходы физических лиц (НДФЛ) от иностранных граждан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Единый норматив 5,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дополнительный норматив 95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706101672"/>
                  </a:ext>
                </a:extLst>
              </a:tr>
              <a:tr h="798543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 на доходы физических лиц (НДФЛ) от дохода, превышающего</a:t>
                      </a:r>
                    </a:p>
                    <a:p>
                      <a:r>
                        <a:rPr lang="ru-RU" sz="1200" baseline="0" dirty="0" smtClean="0"/>
                        <a:t>5 000 000 рублей 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Единый норматив 5, дополнительный норматив 69, с территорий городского поселения 4, с территорий сельских поселений 10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– в сельские поселения,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9 – в городское поселение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57484724"/>
                  </a:ext>
                </a:extLst>
              </a:tr>
              <a:tr h="621089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Акцизы по подакцизным товарам (продукции), производимым на территории РФ т(дизельное топливо, моторные масла, автомобильный и прямогонный бензин)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Нормативы устанавливаются Министерством финансов Омской области от протяженности дорог общего пользования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8367650"/>
                  </a:ext>
                </a:extLst>
              </a:tr>
              <a:tr h="443635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25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72891366"/>
                  </a:ext>
                </a:extLst>
              </a:tr>
              <a:tr h="443635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27848626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Налог на имущество физических лиц</a:t>
                      </a:r>
                      <a:endParaRPr lang="ru-RU" sz="1200" baseline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5253545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Единый сельскохозяйственный налог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84088078"/>
                  </a:ext>
                </a:extLst>
              </a:tr>
              <a:tr h="310373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Земельный налог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</a:t>
                      </a:r>
                      <a:endParaRPr lang="ru-RU" sz="1200" baseline="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4598544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886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"/>
    </mc:Choice>
    <mc:Fallback xmlns="">
      <p:transition spd="slow" advTm="3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72" y="540026"/>
            <a:ext cx="11211338" cy="44394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СТРУКТУРА ДОХОДОВ БЮДЖЕТА ОКОНЕШНИКОВСКОГО МУНИЦИПАЛЬНОГО РАЙОНА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496466"/>
              </p:ext>
            </p:extLst>
          </p:nvPr>
        </p:nvGraphicFramePr>
        <p:xfrm>
          <a:off x="1165543" y="1171712"/>
          <a:ext cx="9572588" cy="494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34409" y="1122473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Млн. рублей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504" y="2796328"/>
            <a:ext cx="430887" cy="7062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dirty="0" smtClean="0"/>
              <a:t>475,42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" y="4242470"/>
            <a:ext cx="2035493" cy="3131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0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5"/>
    </mc:Choice>
    <mc:Fallback xmlns="">
      <p:transition spd="slow" advTm="8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34" y="343354"/>
            <a:ext cx="11111947" cy="47376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СТРУКТУРА НАЛОГОВЫХ ДОХОДОВ БЮДЖЕТА НА 2024-2026 ГОДЫ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2142"/>
              </p:ext>
            </p:extLst>
          </p:nvPr>
        </p:nvGraphicFramePr>
        <p:xfrm>
          <a:off x="238541" y="695738"/>
          <a:ext cx="11807687" cy="590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9585248" y="2708413"/>
            <a:ext cx="536713" cy="2683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0,6%*</a:t>
            </a:r>
            <a:endParaRPr lang="ru-RU" sz="11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9637657" y="4126116"/>
            <a:ext cx="438978" cy="3478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0,7%*</a:t>
            </a:r>
            <a:endParaRPr lang="ru-RU" sz="11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10286171" y="1181843"/>
            <a:ext cx="490329" cy="3474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1,1%*</a:t>
            </a:r>
            <a:endParaRPr lang="ru-RU" sz="11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10298596" y="2708413"/>
            <a:ext cx="490328" cy="3478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1,2%*</a:t>
            </a:r>
            <a:endParaRPr lang="ru-RU" sz="11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0243931" y="4126116"/>
            <a:ext cx="490328" cy="3478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1,2%*</a:t>
            </a:r>
            <a:endParaRPr lang="ru-RU" sz="1100" b="1" dirty="0"/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9862944" y="2976770"/>
            <a:ext cx="268356" cy="1590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10409582" y="3001617"/>
            <a:ext cx="268356" cy="109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74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610" y="352591"/>
            <a:ext cx="10961388" cy="50358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СТРУКТУРА 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</a:rPr>
              <a:t>НЕНАЛОГОВЫХ </a:t>
            </a:r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ДОХОДОВ БЮДЖЕТА НА 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</a:rPr>
              <a:t>2025-2027 </a:t>
            </a:r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ГОДЫ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00225"/>
              </p:ext>
            </p:extLst>
          </p:nvPr>
        </p:nvGraphicFramePr>
        <p:xfrm>
          <a:off x="347870" y="874642"/>
          <a:ext cx="10684565" cy="560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4373218" y="1391478"/>
            <a:ext cx="238539" cy="1391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77933" y="1633279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ВСЕГО</a:t>
            </a:r>
          </a:p>
          <a:p>
            <a:pPr algn="ctr"/>
            <a:r>
              <a:rPr lang="ru-RU" sz="1100" b="1" dirty="0" smtClean="0"/>
              <a:t>5,02</a:t>
            </a:r>
          </a:p>
          <a:p>
            <a:pPr algn="ctr"/>
            <a:r>
              <a:rPr lang="ru-RU" sz="1100" b="1" dirty="0"/>
              <a:t>м</a:t>
            </a:r>
            <a:r>
              <a:rPr lang="ru-RU" sz="1100" b="1" dirty="0" smtClean="0"/>
              <a:t>лн. рублей</a:t>
            </a:r>
          </a:p>
          <a:p>
            <a:pPr algn="ctr"/>
            <a:r>
              <a:rPr lang="ru-RU" sz="1100" b="1" dirty="0" smtClean="0"/>
              <a:t>(100%)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77934" y="2963769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ВСЕГО</a:t>
            </a:r>
          </a:p>
          <a:p>
            <a:pPr algn="ctr"/>
            <a:r>
              <a:rPr lang="ru-RU" sz="1100" b="1" dirty="0" smtClean="0"/>
              <a:t>5,01</a:t>
            </a:r>
          </a:p>
          <a:p>
            <a:pPr algn="ctr"/>
            <a:r>
              <a:rPr lang="ru-RU" sz="1100" b="1" dirty="0"/>
              <a:t>м</a:t>
            </a:r>
            <a:r>
              <a:rPr lang="ru-RU" sz="1100" b="1" dirty="0" smtClean="0"/>
              <a:t>лн. рублей</a:t>
            </a:r>
          </a:p>
          <a:p>
            <a:pPr algn="ctr"/>
            <a:r>
              <a:rPr lang="ru-RU" sz="1100" b="1" dirty="0" smtClean="0"/>
              <a:t>(100%)</a:t>
            </a: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999574" y="4294259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ВСЕГО</a:t>
            </a:r>
          </a:p>
          <a:p>
            <a:pPr algn="ctr"/>
            <a:r>
              <a:rPr lang="ru-RU" sz="1100" b="1" dirty="0" smtClean="0"/>
              <a:t>5,05 </a:t>
            </a:r>
          </a:p>
          <a:p>
            <a:pPr algn="ctr"/>
            <a:r>
              <a:rPr lang="ru-RU" sz="1100" b="1" dirty="0" smtClean="0"/>
              <a:t>млн. рублей</a:t>
            </a:r>
          </a:p>
          <a:p>
            <a:pPr algn="ctr"/>
            <a:r>
              <a:rPr lang="ru-RU" sz="1100" b="1" dirty="0" smtClean="0"/>
              <a:t>(100%)</a:t>
            </a:r>
            <a:endParaRPr lang="ru-RU" sz="1100" b="1" dirty="0"/>
          </a:p>
        </p:txBody>
      </p:sp>
      <p:sp>
        <p:nvSpPr>
          <p:cNvPr id="3" name="Равно 2"/>
          <p:cNvSpPr/>
          <p:nvPr/>
        </p:nvSpPr>
        <p:spPr>
          <a:xfrm>
            <a:off x="10445269" y="1633279"/>
            <a:ext cx="554305" cy="5569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10478111" y="2800254"/>
            <a:ext cx="538121" cy="5482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0513651" y="4122652"/>
            <a:ext cx="527331" cy="5563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0"/>
    </mc:Choice>
    <mc:Fallback xmlns="">
      <p:transition spd="slow" advTm="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426" y="513991"/>
            <a:ext cx="10971327" cy="46382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СТРУКТУРА БЕЗВОЗМЕЗДНЫХ ПОСТУПЛЕНИЙ БЮДЖЕТА НА 2025-2027 ГОДЫ 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19462"/>
              </p:ext>
            </p:extLst>
          </p:nvPr>
        </p:nvGraphicFramePr>
        <p:xfrm>
          <a:off x="609600" y="1383738"/>
          <a:ext cx="10972800" cy="519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8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6"/>
    </mc:Choice>
    <mc:Fallback xmlns="">
      <p:transition spd="slow" advTm="50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49" y="408912"/>
            <a:ext cx="11320668" cy="85476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РАСХОДЫ БЮДЖЕТА ОКОНЕШНИКОВСКОГО МУНИЦИПАЛЬНОГО РАЙОНА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ОМСКОЙ ОБЛАСТИ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681681"/>
              </p:ext>
            </p:extLst>
          </p:nvPr>
        </p:nvGraphicFramePr>
        <p:xfrm>
          <a:off x="677863" y="2295939"/>
          <a:ext cx="8336928" cy="379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3548" y="6092687"/>
            <a:ext cx="3392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 Без учета условно утверждаемых расходов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87017" y="1182756"/>
            <a:ext cx="1130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составлении и исполнении бюджета применяется </a:t>
            </a:r>
            <a:r>
              <a:rPr lang="ru-RU" b="1" i="1" dirty="0" smtClean="0">
                <a:solidFill>
                  <a:schemeClr val="accent1"/>
                </a:solidFill>
              </a:rPr>
              <a:t>программно-целевой метод</a:t>
            </a:r>
            <a:r>
              <a:rPr lang="ru-RU" dirty="0" smtClean="0"/>
              <a:t>, </a:t>
            </a:r>
            <a:r>
              <a:rPr lang="ru-RU" dirty="0"/>
              <a:t>который заключается </a:t>
            </a:r>
            <a:r>
              <a:rPr lang="ru-RU" dirty="0" smtClean="0"/>
              <a:t>в </a:t>
            </a:r>
            <a:r>
              <a:rPr lang="ru-RU" dirty="0"/>
              <a:t>системном планировании выделения бюджетных средств на реализацию утвержденных законом или нормативным актом целевых 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1479" y="3070928"/>
            <a:ext cx="3180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бюджете Оконешниковского района на 2025-2027 годы запланированы 0,4% непрограммных расходов, которые направлены на финансирование деятельности центрального аппарата представительного органа муниципального района (Совета депутатов Оконешниковского муниципального района)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9"/>
    </mc:Choice>
    <mc:Fallback xmlns="">
      <p:transition spd="slow" advTm="11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1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2034"/>
            <a:ext cx="11001144" cy="7520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РАСХОДЫ БЮДЖЕТА ОКОНЕШНИКОВСКОГО МУНИЦИПАЛЬНОГО РАЙОНА </a:t>
            </a:r>
            <a:br>
              <a:rPr lang="ru-RU" sz="2200" dirty="0">
                <a:solidFill>
                  <a:srgbClr val="54A021">
                    <a:lumMod val="50000"/>
                  </a:srgbClr>
                </a:solidFill>
              </a:rPr>
            </a:br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ОМСКОЙ ОБЛАСТИ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755900"/>
              </p:ext>
            </p:extLst>
          </p:nvPr>
        </p:nvGraphicFramePr>
        <p:xfrm>
          <a:off x="677332" y="914400"/>
          <a:ext cx="11115599" cy="544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017">
                  <a:extLst>
                    <a:ext uri="{9D8B030D-6E8A-4147-A177-3AD203B41FA5}">
                      <a16:colId xmlns:a16="http://schemas.microsoft.com/office/drawing/2014/main" xmlns="" val="2503139376"/>
                    </a:ext>
                  </a:extLst>
                </a:gridCol>
                <a:gridCol w="1334102">
                  <a:extLst>
                    <a:ext uri="{9D8B030D-6E8A-4147-A177-3AD203B41FA5}">
                      <a16:colId xmlns:a16="http://schemas.microsoft.com/office/drawing/2014/main" xmlns="" val="2098107800"/>
                    </a:ext>
                  </a:extLst>
                </a:gridCol>
                <a:gridCol w="1215769">
                  <a:extLst>
                    <a:ext uri="{9D8B030D-6E8A-4147-A177-3AD203B41FA5}">
                      <a16:colId xmlns:a16="http://schemas.microsoft.com/office/drawing/2014/main" xmlns="" val="2605814271"/>
                    </a:ext>
                  </a:extLst>
                </a:gridCol>
                <a:gridCol w="1103386">
                  <a:extLst>
                    <a:ext uri="{9D8B030D-6E8A-4147-A177-3AD203B41FA5}">
                      <a16:colId xmlns:a16="http://schemas.microsoft.com/office/drawing/2014/main" xmlns="" val="1318359939"/>
                    </a:ext>
                  </a:extLst>
                </a:gridCol>
                <a:gridCol w="1099421">
                  <a:extLst>
                    <a:ext uri="{9D8B030D-6E8A-4147-A177-3AD203B41FA5}">
                      <a16:colId xmlns:a16="http://schemas.microsoft.com/office/drawing/2014/main" xmlns="" val="337486149"/>
                    </a:ext>
                  </a:extLst>
                </a:gridCol>
                <a:gridCol w="1141812">
                  <a:extLst>
                    <a:ext uri="{9D8B030D-6E8A-4147-A177-3AD203B41FA5}">
                      <a16:colId xmlns:a16="http://schemas.microsoft.com/office/drawing/2014/main" xmlns="" val="1482580296"/>
                    </a:ext>
                  </a:extLst>
                </a:gridCol>
                <a:gridCol w="1171092">
                  <a:extLst>
                    <a:ext uri="{9D8B030D-6E8A-4147-A177-3AD203B41FA5}">
                      <a16:colId xmlns:a16="http://schemas.microsoft.com/office/drawing/2014/main" xmlns="" val="3286930584"/>
                    </a:ext>
                  </a:extLst>
                </a:gridCol>
              </a:tblGrid>
              <a:tr h="3550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936999"/>
                  </a:ext>
                </a:extLst>
              </a:tr>
              <a:tr h="426092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вес**,%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рублей*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вес**,%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рублей*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вес**,%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0975514"/>
                  </a:ext>
                </a:extLst>
              </a:tr>
              <a:tr h="355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516,23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470,77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462,92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738356"/>
                  </a:ext>
                </a:extLst>
              </a:tr>
              <a:tr h="2787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65,13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56,46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44,50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4747840"/>
                  </a:ext>
                </a:extLst>
              </a:tr>
              <a:tr h="5029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0,01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0,01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0,01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452402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19,18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17,59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19,70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93024693"/>
                  </a:ext>
                </a:extLst>
              </a:tr>
              <a:tr h="269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9549086"/>
                  </a:ext>
                </a:extLst>
              </a:tr>
              <a:tr h="249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окружающей среды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0,61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0,02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0,02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17726151"/>
                  </a:ext>
                </a:extLst>
              </a:tr>
              <a:tr h="2483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327,63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309,67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311,57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67,3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97963519"/>
                  </a:ext>
                </a:extLst>
              </a:tr>
              <a:tr h="2379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59,76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54,36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54,38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11,7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736370425"/>
                  </a:ext>
                </a:extLst>
              </a:tr>
              <a:tr h="2559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11,24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9,22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9,3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96258197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86186375"/>
                  </a:ext>
                </a:extLst>
              </a:tr>
              <a:tr h="4331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(муниципального) долга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 </a:t>
                      </a:r>
                    </a:p>
                    <a:p>
                      <a:pPr algn="ctr"/>
                      <a:r>
                        <a:rPr lang="ru-RU" sz="1400" dirty="0" smtClean="0"/>
                        <a:t>(560,53 руб.)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97458564"/>
                  </a:ext>
                </a:extLst>
              </a:tr>
              <a:tr h="710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20,68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20,68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944917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0853" y="6394631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** от общего объема расходов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0133" y="6394631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 Без учета условно утвержденных расходов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7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9"/>
    </mc:Choice>
    <mc:Fallback xmlns="">
      <p:transition spd="slow" advTm="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7186"/>
            <a:ext cx="11070529" cy="78377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МЕЖБЮДЖЕТНЫЕ ТРАНСФЕРТЫ, ПЕРЕДАВАЕМЫЕ БЮДЖЕТАМ ПОСЕЛЕНИЙ ИЗ БЮДЖЕТА ОКОНЕШНИКОВСКОГО РАЙОНА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150" y="1051523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Дотация на выравнивание бюджетной </a:t>
            </a:r>
          </a:p>
          <a:p>
            <a:r>
              <a:rPr lang="ru-RU" sz="1400" b="1" i="1" dirty="0" smtClean="0"/>
              <a:t>обеспеченности поселений, млн. рублей</a:t>
            </a:r>
            <a:endParaRPr lang="ru-RU" sz="14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69166"/>
              </p:ext>
            </p:extLst>
          </p:nvPr>
        </p:nvGraphicFramePr>
        <p:xfrm>
          <a:off x="677334" y="1624781"/>
          <a:ext cx="5030653" cy="358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429">
                  <a:extLst>
                    <a:ext uri="{9D8B030D-6E8A-4147-A177-3AD203B41FA5}">
                      <a16:colId xmlns:a16="http://schemas.microsoft.com/office/drawing/2014/main" xmlns="" val="2756056550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xmlns="" val="1867158158"/>
                    </a:ext>
                  </a:extLst>
                </a:gridCol>
                <a:gridCol w="649387">
                  <a:extLst>
                    <a:ext uri="{9D8B030D-6E8A-4147-A177-3AD203B41FA5}">
                      <a16:colId xmlns:a16="http://schemas.microsoft.com/office/drawing/2014/main" xmlns="" val="180588210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xmlns="" val="2494290361"/>
                    </a:ext>
                  </a:extLst>
                </a:gridCol>
              </a:tblGrid>
              <a:tr h="4765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поселения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2027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132209143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Андреевское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2,78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2,21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2,21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534444925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Золотонивское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2,09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1,75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1,76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45151794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Красовское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2,62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2,07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2,06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475488555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Крестинское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2,03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1,62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1,62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45443779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Куломзинское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2,73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2,13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2,13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30602495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Любимовское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3,09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2,50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2,50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95625663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Сергеевское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2,81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2,23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2,23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457500391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Чистовское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2,45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1,96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1,96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81295642"/>
                  </a:ext>
                </a:extLst>
              </a:tr>
              <a:tr h="4765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Оконешниковское</a:t>
                      </a:r>
                      <a:r>
                        <a:rPr lang="ru-RU" sz="1300" dirty="0" smtClean="0"/>
                        <a:t> городское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5,25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4,20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4,20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648596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07527" y="2664823"/>
            <a:ext cx="517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Иные межбюджетные трансферты тыс. рублей</a:t>
            </a:r>
            <a:endParaRPr lang="ru-RU" sz="1400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91904"/>
              </p:ext>
            </p:extLst>
          </p:nvPr>
        </p:nvGraphicFramePr>
        <p:xfrm>
          <a:off x="6548432" y="3072675"/>
          <a:ext cx="5030653" cy="35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429">
                  <a:extLst>
                    <a:ext uri="{9D8B030D-6E8A-4147-A177-3AD203B41FA5}">
                      <a16:colId xmlns:a16="http://schemas.microsoft.com/office/drawing/2014/main" xmlns="" val="2756056550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xmlns="" val="1867158158"/>
                    </a:ext>
                  </a:extLst>
                </a:gridCol>
                <a:gridCol w="649387">
                  <a:extLst>
                    <a:ext uri="{9D8B030D-6E8A-4147-A177-3AD203B41FA5}">
                      <a16:colId xmlns:a16="http://schemas.microsoft.com/office/drawing/2014/main" xmlns="" val="180588210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xmlns="" val="2494290361"/>
                    </a:ext>
                  </a:extLst>
                </a:gridCol>
              </a:tblGrid>
              <a:tr h="4641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поселения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2027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132209143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Андреевское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534444925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Золотонивское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45151794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Красовское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3,00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3,00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3,00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475488555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Крестинское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3,29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3,29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3,29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45443779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Куломзинское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3,31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3,31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3,31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30602495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Любимовское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11,09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11,09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11,09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95625663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Сергеевское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4,08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457500391"/>
                  </a:ext>
                </a:extLst>
              </a:tr>
              <a:tr h="3195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Чистовское</a:t>
                      </a:r>
                      <a:r>
                        <a:rPr lang="ru-RU" sz="1300" dirty="0" smtClean="0"/>
                        <a:t> сельское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6,82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6,82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6,82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81295642"/>
                  </a:ext>
                </a:extLst>
              </a:tr>
              <a:tr h="4641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Оконешниковское</a:t>
                      </a:r>
                      <a:r>
                        <a:rPr lang="ru-RU" sz="1300" dirty="0" smtClean="0"/>
                        <a:t> городское поселение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1,26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1,26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1,26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648596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7334" y="5588948"/>
            <a:ext cx="562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дотации каждому поселению рассчитывается в соответствии </a:t>
            </a:r>
            <a:r>
              <a:rPr lang="ru-RU" sz="1200" dirty="0"/>
              <a:t>с Методикой расчета органами местного самоуправления </a:t>
            </a:r>
            <a:r>
              <a:rPr lang="ru-RU" sz="1200" dirty="0" err="1"/>
              <a:t>Оконешниковского</a:t>
            </a:r>
            <a:r>
              <a:rPr lang="ru-RU" sz="1200" dirty="0"/>
              <a:t> муниципального района Омской области размера дотаций бюджетам поселений, входящих в состав </a:t>
            </a:r>
            <a:r>
              <a:rPr lang="ru-RU" sz="1200" dirty="0" err="1"/>
              <a:t>Оконешниковского</a:t>
            </a:r>
            <a:r>
              <a:rPr lang="ru-RU" sz="1200" dirty="0"/>
              <a:t> муниципального района Омской области, на выравнивание бюджетной обеспеченности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0365" y="1284442"/>
            <a:ext cx="499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иных межбюджетных трансфертов каждому поселению рассчитывается в соответствии с Методикой расчета иных межбюджетных трансфертов </a:t>
            </a:r>
            <a:r>
              <a:rPr lang="ru-RU" sz="1200" dirty="0"/>
              <a:t>на основании </a:t>
            </a:r>
            <a:r>
              <a:rPr lang="ru-RU" sz="1200" dirty="0" smtClean="0"/>
              <a:t>соглашений </a:t>
            </a:r>
            <a:r>
              <a:rPr lang="ru-RU" sz="1200" dirty="0"/>
              <a:t>о передаче </a:t>
            </a:r>
            <a:r>
              <a:rPr lang="ru-RU" sz="1200" dirty="0" smtClean="0"/>
              <a:t>полномочий муниципального района поселению</a:t>
            </a:r>
            <a:endParaRPr lang="ru-RU" sz="12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8456023" y="2115439"/>
            <a:ext cx="484632" cy="57993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192660" y="5264691"/>
            <a:ext cx="484632" cy="395880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3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"/>
    </mc:Choice>
    <mc:Fallback xmlns="">
      <p:transition spd="slow" advTm="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8674"/>
            <a:ext cx="11050840" cy="824569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МУНИЦИПАЛЬНЫЕ ПРОГРАММЫ ОКОНЕШНИКОВСКОГО МУНИЦИПАЛЬНОГО РАЙОНА, РЕАЛИЗУЕМЫЕ В 2025-2027 ГОДАХ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39" y="1145545"/>
            <a:ext cx="113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МП «Развитие социально-культурной сферы Оконешниковского муниципального района Омской области (2014-2027 годы)»</a:t>
            </a:r>
            <a:endParaRPr lang="ru-RU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5788" y="1670547"/>
            <a:ext cx="11541412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программы: </a:t>
            </a:r>
            <a:r>
              <a:rPr lang="ru-RU" sz="1400" dirty="0"/>
              <a:t>Совершенствование системы стратегического управления социально-культурным развитием района на основе постановки задач и выработки механизмов их достижения, обеспечивающих эффективное функционирование социальной сферы в долгосрочной перспективе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56841727"/>
              </p:ext>
            </p:extLst>
          </p:nvPr>
        </p:nvGraphicFramePr>
        <p:xfrm>
          <a:off x="238539" y="2822626"/>
          <a:ext cx="5903970" cy="31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844" y="2668738"/>
            <a:ext cx="378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Объем финансирования в 2025-2027 годах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2888" y="2409211"/>
            <a:ext cx="5464312" cy="43293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1400" dirty="0"/>
              <a:t>Реализация Программы позволит: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</a:t>
            </a:r>
            <a:r>
              <a:rPr lang="ru-RU" sz="1400" dirty="0"/>
              <a:t>реальных денежных доходов населения – не менее чем на 56 </a:t>
            </a:r>
            <a:r>
              <a:rPr lang="ru-RU" sz="1400" dirty="0" smtClean="0"/>
              <a:t>%;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</a:t>
            </a:r>
            <a:r>
              <a:rPr lang="ru-RU" sz="1400" dirty="0"/>
              <a:t>среднемесячной номинальной начисленной заработной платы – не менее чем на  47 </a:t>
            </a:r>
            <a:r>
              <a:rPr lang="ru-RU" sz="1400" dirty="0" smtClean="0"/>
              <a:t>%;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улучшение </a:t>
            </a:r>
            <a:r>
              <a:rPr lang="ru-RU" sz="1400" dirty="0"/>
              <a:t>демографической ситуации, рост уровня рождаемости до 12 новорожденных на 1000 человек </a:t>
            </a:r>
            <a:r>
              <a:rPr lang="ru-RU" sz="1400" dirty="0" smtClean="0"/>
              <a:t>населения;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трудоустроить </a:t>
            </a:r>
            <a:r>
              <a:rPr lang="ru-RU" sz="1400" dirty="0"/>
              <a:t>не менее 740 несовершеннолетних в свободное от учебы </a:t>
            </a:r>
            <a:r>
              <a:rPr lang="ru-RU" sz="1400" dirty="0" smtClean="0"/>
              <a:t>время;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оздоровить </a:t>
            </a:r>
            <a:r>
              <a:rPr lang="ru-RU" sz="1400" dirty="0"/>
              <a:t>не менее 6004 детей и </a:t>
            </a:r>
            <a:r>
              <a:rPr lang="ru-RU" sz="1400" dirty="0" smtClean="0"/>
              <a:t>подростков;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добиться доли граждан </a:t>
            </a:r>
            <a:r>
              <a:rPr lang="ru-RU" sz="1400" dirty="0" err="1"/>
              <a:t>Оконешниковского</a:t>
            </a:r>
            <a:r>
              <a:rPr lang="ru-RU" sz="1400" dirty="0"/>
              <a:t> района, систематически занимающихся физкультурой и спортом не менее 47</a:t>
            </a:r>
            <a:r>
              <a:rPr lang="ru-RU" sz="1400" dirty="0" smtClean="0"/>
              <a:t>%;</a:t>
            </a:r>
          </a:p>
          <a:p>
            <a:pPr>
              <a:lnSpc>
                <a:spcPts val="400"/>
              </a:lnSpc>
            </a:pPr>
            <a:r>
              <a:rPr lang="ru-RU" sz="1400" dirty="0" smtClean="0"/>
              <a:t>   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</a:t>
            </a:r>
            <a:r>
              <a:rPr lang="ru-RU" sz="1400" dirty="0"/>
              <a:t>беспрепятственный доступ инвалидов к объектам, социальной, инженерной </a:t>
            </a:r>
            <a:r>
              <a:rPr lang="ru-RU" sz="1400" dirty="0" smtClean="0"/>
              <a:t>инфраструктуры;</a:t>
            </a:r>
          </a:p>
          <a:p>
            <a:pPr marL="285750" indent="-285750">
              <a:lnSpc>
                <a:spcPts val="400"/>
              </a:lnSpc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довести </a:t>
            </a:r>
            <a:r>
              <a:rPr lang="ru-RU" sz="1400" dirty="0"/>
              <a:t>процент охвата детей, оставшихся без попечения родителей, устроенных в замещающую семью до 100</a:t>
            </a:r>
            <a:r>
              <a:rPr lang="ru-RU" sz="1400" dirty="0" smtClean="0"/>
              <a:t>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8430" y="6106467"/>
            <a:ext cx="1898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 </a:t>
            </a:r>
            <a:r>
              <a:rPr lang="ru-RU" sz="1000" dirty="0"/>
              <a:t>о</a:t>
            </a:r>
            <a:r>
              <a:rPr lang="ru-RU" sz="1000" dirty="0" smtClean="0"/>
              <a:t>т общего объема расходов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8430" y="6287196"/>
            <a:ext cx="5458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** от общего объема расходов без учета условно утверждаемых расходов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2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0"/>
    </mc:Choice>
    <mc:Fallback xmlns="">
      <p:transition spd="slow" advTm="1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0" y="431007"/>
            <a:ext cx="11410121" cy="781879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МУНИЦИПАЛЬНЫЕ ПРОГРАММЫ ОКОНЕШНИКОВСКОГО МУНИЦИПАЛЬНОГО РАЙОНА, РЕАЛИЗУЕМЫЕ В 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</a:rPr>
              <a:t>2025-2027 </a:t>
            </a:r>
            <a:r>
              <a:rPr lang="ru-RU" sz="2200" dirty="0">
                <a:solidFill>
                  <a:srgbClr val="54A021">
                    <a:lumMod val="50000"/>
                  </a:srgbClr>
                </a:solidFill>
              </a:rPr>
              <a:t>ГОДАХ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8430" y="1212886"/>
            <a:ext cx="11410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</a:rPr>
              <a:t>МП "Развитие экономического потенциала Оконешниковского муниципального района Омской </a:t>
            </a:r>
            <a:r>
              <a:rPr lang="ru-RU" sz="1600" b="1" i="1" dirty="0" smtClean="0">
                <a:solidFill>
                  <a:prstClr val="black"/>
                </a:solidFill>
              </a:rPr>
              <a:t>области (2014-2027 годы)"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5007" y="1832318"/>
            <a:ext cx="1072432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программы: Повышение </a:t>
            </a:r>
            <a:r>
              <a:rPr lang="ru-RU" sz="1400" dirty="0"/>
              <a:t>благосостояния населения </a:t>
            </a:r>
            <a:r>
              <a:rPr lang="ru-RU" sz="1400" dirty="0" err="1"/>
              <a:t>Оконешниковского</a:t>
            </a:r>
            <a:r>
              <a:rPr lang="ru-RU" sz="1400" dirty="0"/>
              <a:t> муниципального района на основе комплексного экономического развития территории, </a:t>
            </a:r>
            <a:r>
              <a:rPr lang="ru-RU" sz="1400" dirty="0" smtClean="0"/>
              <a:t>проведения активной </a:t>
            </a:r>
            <a:r>
              <a:rPr lang="ru-RU" sz="1400" dirty="0"/>
              <a:t>инвестиционной политики.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776418"/>
              </p:ext>
            </p:extLst>
          </p:nvPr>
        </p:nvGraphicFramePr>
        <p:xfrm>
          <a:off x="558351" y="3010237"/>
          <a:ext cx="5544276" cy="310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8983" y="2502426"/>
            <a:ext cx="378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Объем финансирования в 2025-2027 годах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5708" y="2950334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Млн. рублей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410739" y="2748522"/>
            <a:ext cx="5128590" cy="3539430"/>
          </a:xfrm>
          <a:prstGeom prst="rect">
            <a:avLst/>
          </a:prstGeom>
          <a:gradFill>
            <a:gsLst>
              <a:gs pos="61000">
                <a:schemeClr val="accent1">
                  <a:lumMod val="60000"/>
                  <a:lumOff val="40000"/>
                </a:schemeClr>
              </a:gs>
              <a:gs pos="50000">
                <a:srgbClr val="E8E8E8"/>
              </a:gs>
              <a:gs pos="0">
                <a:schemeClr val="bg1"/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Реализация Программы позволит:                     </a:t>
            </a:r>
            <a:br>
              <a:rPr lang="ru-RU" sz="1400" dirty="0"/>
            </a:b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увеличить </a:t>
            </a:r>
            <a:r>
              <a:rPr lang="ru-RU" sz="1400" dirty="0"/>
              <a:t>количество субъектов малого и среднего бизнеса в расчете на 10 </a:t>
            </a:r>
            <a:r>
              <a:rPr lang="ru-RU" sz="1400" dirty="0" err="1"/>
              <a:t>тыс.чел</a:t>
            </a:r>
            <a:r>
              <a:rPr lang="ru-RU" sz="1400" dirty="0"/>
              <a:t>. до 226,4 ед</a:t>
            </a:r>
            <a:r>
              <a:rPr lang="ru-RU" sz="1400" dirty="0" smtClean="0"/>
              <a:t>.;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увеличить </a:t>
            </a:r>
            <a:r>
              <a:rPr lang="ru-RU" sz="1400" dirty="0"/>
              <a:t>долю занятых в сфере малого и среднего предпринимательства до 47,7  процента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создать </a:t>
            </a:r>
            <a:r>
              <a:rPr lang="ru-RU" sz="1400" dirty="0"/>
              <a:t>новых рабочих мест в организациях малого и среднего предпринимательства не менее чем  240 единиц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</a:t>
            </a:r>
            <a:r>
              <a:rPr lang="ru-RU" sz="1400" dirty="0"/>
              <a:t>к 2026 году ввод в эксплуатацию общей площади жилых помещений не менее 9 </a:t>
            </a:r>
            <a:r>
              <a:rPr lang="ru-RU" sz="1400" dirty="0" smtClean="0"/>
              <a:t>тыс.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достичь </a:t>
            </a:r>
            <a:r>
              <a:rPr lang="ru-RU" sz="1400" dirty="0"/>
              <a:t>к 2026 году снижения уровня износа фондов коммунальной инфраструктуры до 50 </a:t>
            </a:r>
            <a:r>
              <a:rPr lang="ru-RU" sz="1400" dirty="0" smtClean="0"/>
              <a:t>процентов;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увеличить </a:t>
            </a:r>
            <a:r>
              <a:rPr lang="ru-RU" sz="1400" dirty="0"/>
              <a:t>протяженность автомобильных дорог с твердым покрытием на 50 </a:t>
            </a:r>
            <a:r>
              <a:rPr lang="ru-RU" sz="1400" dirty="0" smtClean="0"/>
              <a:t>км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429" y="6041731"/>
            <a:ext cx="1898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 </a:t>
            </a:r>
            <a:r>
              <a:rPr lang="ru-RU" sz="1000" dirty="0"/>
              <a:t>о</a:t>
            </a:r>
            <a:r>
              <a:rPr lang="ru-RU" sz="1000" dirty="0" smtClean="0"/>
              <a:t>т общего объема расходов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430" y="6287952"/>
            <a:ext cx="5458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** от общего объема расходов без учета условно утверждаемых расходов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1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8"/>
    </mc:Choice>
    <mc:Fallback xmlns="">
      <p:transition spd="slow" advTm="11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8" y="527601"/>
            <a:ext cx="10293069" cy="568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Основные понятия, использованные при составлении Брошюры для граждан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35" y="1727619"/>
            <a:ext cx="10803117" cy="49407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Бюджетный процесс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 - регламентируемая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отчетности;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Бюджет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Доходы бюджета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Расходы бюджета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Условно утвержденные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расходы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не распределенные в плановом периоде в соответствии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с классификацией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расходов  бюджетов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бюджетные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ассигнования;</a:t>
            </a:r>
          </a:p>
          <a:p>
            <a:pPr lvl="0"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Бюджетные ассигнования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обязательств;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Межбюджетные трансферты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Дотации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 - межбюджетные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трансферты, предоставляемые на безвозмездной и безвозвратной основе без установления направлений их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использования;</a:t>
            </a:r>
          </a:p>
          <a:p>
            <a:pPr lvl="0"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Субвенция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РФ, субъектов РФ, переданных для осуществления органам местного самоуправления в установленном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порядке;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Дефицит 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бюджета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- превышение расходов бюджета над его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доходами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19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Профицит 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бюджета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- превышение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доходов бюджета над его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расходами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19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 экономического развития муниципального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образования;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Муниципальный долг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- совокупность долговых обязательств муниципального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образования;</a:t>
            </a:r>
            <a:endParaRPr lang="ru-RU" sz="19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Публичные слушания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</a:rPr>
              <a:t> - это форма волеизъявления граждан в виде открытого непосредственного обсуждения проектов нормативных правовых актов, общественно значимых вопросов и проблем.</a:t>
            </a:r>
          </a:p>
          <a:p>
            <a:pPr algn="just"/>
            <a:endParaRPr lang="ru-RU" sz="19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473" y="1142844"/>
            <a:ext cx="988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Бюджетным кодексом Российской Федерации определены основные понятия, используемые в бюджетном процессе.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055"/>
            <a:ext cx="1448473" cy="1720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134">
        <p:split orient="vert"/>
      </p:transition>
    </mc:Choice>
    <mc:Fallback xmlns="">
      <p:transition spd="slow" advTm="201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1420"/>
            <a:ext cx="10981266" cy="503583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УПРАВЛЕНИЕ МУНИЦИПАЛЬНЫМ ДОЛГОМ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8618" y="885087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Объем муниципального долга</a:t>
            </a:r>
            <a:endParaRPr lang="ru-RU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82619" y="3508513"/>
            <a:ext cx="4537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Расходы на обслуживание муниципального долга</a:t>
            </a:r>
            <a:endParaRPr lang="ru-RU" sz="1400" b="1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30758193"/>
              </p:ext>
            </p:extLst>
          </p:nvPr>
        </p:nvGraphicFramePr>
        <p:xfrm>
          <a:off x="509355" y="1272882"/>
          <a:ext cx="4947228" cy="28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31742245"/>
              </p:ext>
            </p:extLst>
          </p:nvPr>
        </p:nvGraphicFramePr>
        <p:xfrm>
          <a:off x="6336195" y="4074707"/>
          <a:ext cx="5426765" cy="244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31835" y="1192864"/>
            <a:ext cx="5635487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 107 Бюджетного кодекса РФ: </a:t>
            </a:r>
            <a:r>
              <a:rPr lang="ru-RU" sz="1600" dirty="0" smtClean="0"/>
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5466567" y="2208526"/>
            <a:ext cx="76526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7334" y="4324002"/>
            <a:ext cx="4779249" cy="18158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Ст. 111 Бюджетного кодекса РФ:</a:t>
            </a:r>
            <a:r>
              <a:rPr lang="ru-RU" sz="1600" dirty="0" smtClean="0"/>
              <a:t> объем </a:t>
            </a:r>
            <a:r>
              <a:rPr lang="ru-RU" sz="1600" dirty="0"/>
              <a:t>расходов на обслуживание  муниципального долга не должен  превышать 15% объема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, за исключением </a:t>
            </a:r>
            <a:r>
              <a:rPr lang="ru-RU" sz="1600" dirty="0" smtClean="0"/>
              <a:t>объема расходов</a:t>
            </a:r>
            <a:r>
              <a:rPr lang="ru-RU" sz="1600" dirty="0"/>
              <a:t>, которые осуществляются за  счет субвенций, предоставляемых  из бюджетов бюджетной </a:t>
            </a:r>
            <a:r>
              <a:rPr lang="ru-RU" sz="1600" dirty="0" smtClean="0"/>
              <a:t>системы Российской </a:t>
            </a:r>
            <a:r>
              <a:rPr lang="ru-RU" sz="1600" dirty="0"/>
              <a:t>Федерации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466567" y="5054904"/>
            <a:ext cx="76526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1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"/>
    </mc:Choice>
    <mc:Fallback xmlns="">
      <p:transition spd="slow" advTm="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06" y="355279"/>
            <a:ext cx="11183739" cy="444137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УПРАВЛЕНИЕ МУНИЦИПАЛЬНЫМ ДОЛГОМ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62478"/>
              </p:ext>
            </p:extLst>
          </p:nvPr>
        </p:nvGraphicFramePr>
        <p:xfrm>
          <a:off x="677334" y="801191"/>
          <a:ext cx="11183211" cy="3648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9475">
                  <a:extLst>
                    <a:ext uri="{9D8B030D-6E8A-4147-A177-3AD203B41FA5}">
                      <a16:colId xmlns:a16="http://schemas.microsoft.com/office/drawing/2014/main" xmlns="" val="3375682714"/>
                    </a:ext>
                  </a:extLst>
                </a:gridCol>
                <a:gridCol w="1359745">
                  <a:extLst>
                    <a:ext uri="{9D8B030D-6E8A-4147-A177-3AD203B41FA5}">
                      <a16:colId xmlns:a16="http://schemas.microsoft.com/office/drawing/2014/main" xmlns="" val="2146467048"/>
                    </a:ext>
                  </a:extLst>
                </a:gridCol>
                <a:gridCol w="1429120">
                  <a:extLst>
                    <a:ext uri="{9D8B030D-6E8A-4147-A177-3AD203B41FA5}">
                      <a16:colId xmlns:a16="http://schemas.microsoft.com/office/drawing/2014/main" xmlns="" val="379041514"/>
                    </a:ext>
                  </a:extLst>
                </a:gridCol>
                <a:gridCol w="1234871">
                  <a:extLst>
                    <a:ext uri="{9D8B030D-6E8A-4147-A177-3AD203B41FA5}">
                      <a16:colId xmlns:a16="http://schemas.microsoft.com/office/drawing/2014/main" xmlns="" val="4066804902"/>
                    </a:ext>
                  </a:extLst>
                </a:gridCol>
              </a:tblGrid>
              <a:tr h="75856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ПРОГРАММА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муниципальных  внутренних заимствований </a:t>
                      </a:r>
                      <a:r>
                        <a:rPr lang="ru-RU" sz="1400" u="none" strike="noStrike" dirty="0" err="1">
                          <a:effectLst/>
                        </a:rPr>
                        <a:t>Оконешниковского</a:t>
                      </a:r>
                      <a:r>
                        <a:rPr lang="ru-RU" sz="1400" u="none" strike="noStrike" dirty="0">
                          <a:effectLst/>
                        </a:rPr>
                        <a:t> муниципального района Омской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области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 2025 </a:t>
                      </a:r>
                      <a:r>
                        <a:rPr lang="ru-RU" sz="1400" u="none" strike="noStrike" dirty="0">
                          <a:effectLst/>
                        </a:rPr>
                        <a:t>год и на плановый период </a:t>
                      </a:r>
                      <a:r>
                        <a:rPr lang="ru-RU" sz="1400" u="none" strike="noStrike" dirty="0" smtClean="0">
                          <a:effectLst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</a:rPr>
                        <a:t>и </a:t>
                      </a:r>
                      <a:r>
                        <a:rPr lang="ru-RU" sz="1400" u="none" strike="noStrike" dirty="0" smtClean="0">
                          <a:effectLst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</a:rPr>
                        <a:t>годов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735567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35629877"/>
                  </a:ext>
                </a:extLst>
              </a:tr>
              <a:tr h="332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Сумма, рублей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106363"/>
                  </a:ext>
                </a:extLst>
              </a:tr>
              <a:tr h="262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97509123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   Привлечение </a:t>
                      </a:r>
                      <a:r>
                        <a:rPr lang="ru-RU" sz="1400" u="none" strike="noStrike" dirty="0">
                          <a:effectLst/>
                        </a:rPr>
                        <a:t>бюджетных кредитов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437633514"/>
                  </a:ext>
                </a:extLst>
              </a:tr>
              <a:tr h="314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   Привлечение </a:t>
                      </a:r>
                      <a:r>
                        <a:rPr lang="ru-RU" sz="1400" u="none" strike="noStrike" dirty="0">
                          <a:effectLst/>
                        </a:rPr>
                        <a:t>кредитов от кредитных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21313459"/>
                  </a:ext>
                </a:extLst>
              </a:tr>
              <a:tr h="314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   Погашение </a:t>
                      </a:r>
                      <a:r>
                        <a:rPr lang="ru-RU" sz="1400" u="none" strike="noStrike" dirty="0">
                          <a:effectLst/>
                        </a:rPr>
                        <a:t>бюджетных кредитов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673 </a:t>
                      </a:r>
                      <a:r>
                        <a:rPr lang="ru-RU" sz="1400" u="none" strike="noStrike" dirty="0">
                          <a:effectLst/>
                        </a:rPr>
                        <a:t>000,00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629744654"/>
                  </a:ext>
                </a:extLst>
              </a:tr>
              <a:tr h="323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   Погашение </a:t>
                      </a:r>
                      <a:r>
                        <a:rPr lang="ru-RU" sz="1400" u="none" strike="noStrike" dirty="0">
                          <a:effectLst/>
                        </a:rPr>
                        <a:t>кредитов, полученных от кредитных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22349025"/>
                  </a:ext>
                </a:extLst>
              </a:tr>
              <a:tr h="25868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b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197366559"/>
                  </a:ext>
                </a:extLst>
              </a:tr>
              <a:tr h="5086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      Предельные сроки погашения кредитов от кредитных организаций в очередном финансовом году и в плановом периоде - 3 года.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54479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7334" y="4752592"/>
            <a:ext cx="1121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Муниципальные </a:t>
            </a:r>
            <a:r>
              <a:rPr lang="ru-RU" sz="1400" dirty="0"/>
              <a:t>гарантии Оконешниковского муниципального района в </a:t>
            </a:r>
            <a:r>
              <a:rPr lang="ru-RU" sz="1400" dirty="0" smtClean="0"/>
              <a:t>2025 </a:t>
            </a:r>
            <a:r>
              <a:rPr lang="ru-RU" sz="1400" dirty="0"/>
              <a:t>году и в плановом периоде </a:t>
            </a:r>
            <a:r>
              <a:rPr lang="ru-RU" sz="1400" dirty="0" smtClean="0"/>
              <a:t>2026 </a:t>
            </a:r>
            <a:r>
              <a:rPr lang="ru-RU" sz="1400" dirty="0"/>
              <a:t>и </a:t>
            </a:r>
            <a:r>
              <a:rPr lang="ru-RU" sz="1400" dirty="0" smtClean="0"/>
              <a:t>2027 </a:t>
            </a:r>
            <a:r>
              <a:rPr lang="ru-RU" sz="1400" dirty="0"/>
              <a:t>годов </a:t>
            </a:r>
            <a:r>
              <a:rPr lang="ru-RU" sz="1400" b="1" i="1" dirty="0"/>
              <a:t>не предоставляются.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937" y="5275812"/>
            <a:ext cx="11111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Муниципальные внутренние и внешние заимствования </a:t>
            </a:r>
            <a:r>
              <a:rPr lang="ru-RU" sz="1400" dirty="0" err="1"/>
              <a:t>Оконешниковским</a:t>
            </a:r>
            <a:r>
              <a:rPr lang="ru-RU" sz="1400" dirty="0"/>
              <a:t> муниципальным районом Омской области в </a:t>
            </a:r>
            <a:r>
              <a:rPr lang="ru-RU" sz="1400" dirty="0" smtClean="0"/>
              <a:t>2025 </a:t>
            </a:r>
            <a:r>
              <a:rPr lang="ru-RU" sz="1400" dirty="0"/>
              <a:t>году и в плановом периоде </a:t>
            </a:r>
            <a:r>
              <a:rPr lang="ru-RU" sz="1400" dirty="0" smtClean="0"/>
              <a:t>2026 </a:t>
            </a:r>
            <a:r>
              <a:rPr lang="ru-RU" sz="1400" dirty="0"/>
              <a:t>и </a:t>
            </a:r>
            <a:r>
              <a:rPr lang="ru-RU" sz="1400" dirty="0" smtClean="0"/>
              <a:t>2027 </a:t>
            </a:r>
            <a:r>
              <a:rPr lang="ru-RU" sz="1400" dirty="0"/>
              <a:t>годов </a:t>
            </a:r>
            <a:r>
              <a:rPr lang="ru-RU" sz="1400" b="1" i="1" dirty="0"/>
              <a:t>не осуществляются</a:t>
            </a:r>
            <a:r>
              <a:rPr lang="ru-RU" sz="1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2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"/>
    </mc:Choice>
    <mc:Fallback xmlns="">
      <p:transition spd="slow" advTm="4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497160"/>
            <a:ext cx="11456703" cy="48768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КОНТАКТНЫЕ ДАННЫЕ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914400"/>
            <a:ext cx="10910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Комитет финансов и контроля </a:t>
            </a:r>
            <a:endParaRPr lang="en-US" b="1" dirty="0" smtClean="0"/>
          </a:p>
          <a:p>
            <a:pPr algn="ctr"/>
            <a:r>
              <a:rPr lang="ru-RU" b="1" dirty="0" smtClean="0"/>
              <a:t>Администрации </a:t>
            </a:r>
            <a:r>
              <a:rPr lang="ru-RU" b="1" dirty="0" err="1" smtClean="0"/>
              <a:t>Оконешниковского</a:t>
            </a:r>
            <a:r>
              <a:rPr lang="ru-RU" b="1" dirty="0" smtClean="0"/>
              <a:t> муниципального района Омской области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1" y="2634232"/>
            <a:ext cx="5872120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646940, </a:t>
            </a:r>
            <a:r>
              <a:rPr lang="ru-RU" sz="1600" dirty="0" err="1" smtClean="0"/>
              <a:t>р.п</a:t>
            </a:r>
            <a:r>
              <a:rPr lang="ru-RU" sz="1600" dirty="0" smtClean="0"/>
              <a:t>. Оконешниково, ул. Пролетарская, д,73</a:t>
            </a:r>
          </a:p>
          <a:p>
            <a:r>
              <a:rPr lang="ru-RU" sz="1600" dirty="0" smtClean="0"/>
              <a:t>Тел. 8(38166) 21-536</a:t>
            </a:r>
          </a:p>
          <a:p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smtClean="0"/>
              <a:t>rfo16@minfin</a:t>
            </a:r>
            <a:r>
              <a:rPr lang="ru-RU" sz="1600" dirty="0" smtClean="0"/>
              <a:t>.</a:t>
            </a:r>
            <a:r>
              <a:rPr lang="en-US" sz="1600" dirty="0" err="1" smtClean="0"/>
              <a:t>omskportal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6229" y="2634232"/>
            <a:ext cx="3366627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Часы работы:</a:t>
            </a:r>
          </a:p>
          <a:p>
            <a:r>
              <a:rPr lang="ru-RU" sz="1600" dirty="0" smtClean="0"/>
              <a:t>Понедельник-четверг: 8.30-17.45</a:t>
            </a:r>
          </a:p>
          <a:p>
            <a:r>
              <a:rPr lang="ru-RU" sz="1600" dirty="0" smtClean="0"/>
              <a:t>Пятница: 8.30-16.30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1" y="3796937"/>
            <a:ext cx="10622626" cy="15696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Социальная сеть "</a:t>
            </a:r>
            <a:r>
              <a:rPr lang="ru-RU" sz="1600" dirty="0" err="1"/>
              <a:t>Вконтакте</a:t>
            </a:r>
            <a:r>
              <a:rPr lang="ru-RU" sz="1600" dirty="0"/>
              <a:t>", </a:t>
            </a:r>
            <a:r>
              <a:rPr lang="ru-RU" sz="1600" dirty="0" smtClean="0"/>
              <a:t>группа «Комитет финансов и контроля </a:t>
            </a:r>
            <a:r>
              <a:rPr lang="ru-RU" sz="1600" dirty="0" err="1" smtClean="0"/>
              <a:t>Оконешниковский</a:t>
            </a:r>
            <a:r>
              <a:rPr lang="ru-RU" sz="1600" dirty="0" smtClean="0"/>
              <a:t> р-н» </a:t>
            </a:r>
            <a:r>
              <a:rPr lang="ru-RU" sz="1600" dirty="0"/>
              <a:t>https</a:t>
            </a:r>
            <a:r>
              <a:rPr lang="ru-RU" sz="1600" dirty="0" smtClean="0"/>
              <a:t>://</a:t>
            </a:r>
            <a:r>
              <a:rPr lang="en-US" sz="1600" dirty="0" smtClean="0"/>
              <a:t>vk</a:t>
            </a:r>
            <a:r>
              <a:rPr lang="ru-RU" sz="1600" dirty="0" smtClean="0"/>
              <a:t>.</a:t>
            </a:r>
            <a:r>
              <a:rPr lang="en-US" sz="1600" dirty="0" smtClean="0"/>
              <a:t>com/public221684140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Социальная сеть "Одноклассники", официальная страница «Комитет финансов и контроля </a:t>
            </a:r>
            <a:r>
              <a:rPr lang="ru-RU" sz="1600" dirty="0" err="1"/>
              <a:t>Оконешниковский</a:t>
            </a:r>
            <a:r>
              <a:rPr lang="ru-RU" sz="1600" dirty="0"/>
              <a:t> р-н</a:t>
            </a:r>
            <a:r>
              <a:rPr lang="ru-RU" sz="1600" dirty="0" smtClean="0"/>
              <a:t>»: https</a:t>
            </a:r>
            <a:r>
              <a:rPr lang="ru-RU" sz="1600" dirty="0"/>
              <a:t>://</a:t>
            </a:r>
            <a:r>
              <a:rPr lang="ru-RU" sz="1600" dirty="0" smtClean="0"/>
              <a:t>ok.ru/group/70000003168998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000659"/>
            <a:ext cx="932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Председатель Комитета финансов и </a:t>
            </a:r>
            <a:r>
              <a:rPr lang="ru-RU" sz="1700" i="1" u="sng" dirty="0" smtClean="0"/>
              <a:t>контроля</a:t>
            </a:r>
            <a:r>
              <a:rPr lang="ru-RU" i="1" u="sng" dirty="0" smtClean="0"/>
              <a:t> – Плеханова Светлана Николаевна</a:t>
            </a:r>
            <a:endParaRPr lang="ru-RU" i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0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"/>
    </mc:Choice>
    <mc:Fallback xmlns="">
      <p:transition spd="slow" advTm="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300px-Omsk-Oblast-Okoneshniko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5" y="1849140"/>
            <a:ext cx="3270616" cy="4411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3229"/>
            <a:ext cx="11049846" cy="786397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АДМИНИСТРАТИВНО-ТЕРРИТОРИАЛЬНОЕ ДЕЛЕНИЕ ОКОНЕШНИКОВСКОГО МУНИЦИПАЛЬНОГО РАЙОНА ОМСКОЙ ОБЛАСТИ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12306"/>
              </p:ext>
            </p:extLst>
          </p:nvPr>
        </p:nvGraphicFramePr>
        <p:xfrm>
          <a:off x="677862" y="2160588"/>
          <a:ext cx="996346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87152" y="2606040"/>
            <a:ext cx="2868798" cy="722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Оконешниковское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городское поселение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(4 785 чел.*)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8976" y="1452104"/>
            <a:ext cx="2853613" cy="651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 сельских поселений         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(6 991 чел.*)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326591">
            <a:off x="3423011" y="1505014"/>
            <a:ext cx="274320" cy="13504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623839" y="-78015"/>
            <a:ext cx="274320" cy="333455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08615" y="2130443"/>
            <a:ext cx="386082" cy="449385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775319" y="2301076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88440" y="2180259"/>
            <a:ext cx="4213010" cy="4794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Андреевское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(716 чел.)</a:t>
            </a:r>
          </a:p>
          <a:p>
            <a:pPr algn="ctr"/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1974" y="2751537"/>
            <a:ext cx="4199476" cy="468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Золотонивское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(1 394 чел.)</a:t>
            </a:r>
          </a:p>
          <a:p>
            <a:pPr algn="ctr"/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1974" y="3350328"/>
            <a:ext cx="4199475" cy="470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Красовское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(642 чел.)</a:t>
            </a:r>
          </a:p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28279" y="3943735"/>
            <a:ext cx="4173170" cy="380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Крестинское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(834 чел.)</a:t>
            </a:r>
          </a:p>
          <a:p>
            <a:pPr algn="ctr"/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28279" y="4479125"/>
            <a:ext cx="4173169" cy="414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Куломзинское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(435 чел.)</a:t>
            </a:r>
          </a:p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28280" y="5063966"/>
            <a:ext cx="4173168" cy="408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Любимовское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(1 311 чел.)</a:t>
            </a:r>
          </a:p>
          <a:p>
            <a:pPr algn="ctr"/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28280" y="5632609"/>
            <a:ext cx="4173168" cy="415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Сергеевское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(793 чел.)</a:t>
            </a:r>
          </a:p>
          <a:p>
            <a:pPr algn="ctr"/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28279" y="6212412"/>
            <a:ext cx="4173169" cy="4118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cs typeface="Times New Roman" panose="02020603050405020304" pitchFamily="18" charset="0"/>
              </a:rPr>
              <a:t>Чистовское</a:t>
            </a:r>
            <a:r>
              <a:rPr lang="ru-RU" sz="1400" dirty="0" smtClean="0">
                <a:cs typeface="Times New Roman" panose="02020603050405020304" pitchFamily="18" charset="0"/>
              </a:rPr>
              <a:t> сельское поселение </a:t>
            </a:r>
            <a:r>
              <a:rPr lang="ru-RU" sz="1200" dirty="0" smtClean="0">
                <a:cs typeface="Times New Roman" panose="02020603050405020304" pitchFamily="18" charset="0"/>
              </a:rPr>
              <a:t>(866 чел.)</a:t>
            </a:r>
          </a:p>
          <a:p>
            <a:pPr algn="ctr"/>
            <a:endParaRPr lang="ru-RU" sz="14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6775318" y="2833384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775318" y="3455012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775318" y="4015507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775318" y="4554275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775318" y="5093043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779461" y="5718493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791424" y="6212769"/>
            <a:ext cx="613121" cy="3049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80174" y="6254965"/>
            <a:ext cx="530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Численность населения согласно по данным Территориального органа Федеральной службы государственной статистики по Омской области на 1 января 2024 г.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280" y="3585619"/>
            <a:ext cx="1405163" cy="14051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40021" y="3505629"/>
            <a:ext cx="1434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образования района – 25.01.1935г.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– р. п. Оконешниково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– 3,1 тыс. кв. м.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1032" y="5178088"/>
            <a:ext cx="1239657" cy="8264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12614" y="4870311"/>
            <a:ext cx="53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12614" y="6082671"/>
            <a:ext cx="56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340" y="1131008"/>
            <a:ext cx="2708910" cy="687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Оконешниковский муниципальный район  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(11 776 чел.*)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8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6"/>
    </mc:Choice>
    <mc:Fallback xmlns="">
      <p:transition spd="slow" advTm="17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" y="112049"/>
            <a:ext cx="1935355" cy="1248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1" y="426719"/>
            <a:ext cx="11009569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БЮДЖЕТНЫЙ ПРОЦЕСС В ОКОНЕШНИКОВСКОМ МУНИЦИПАЛЬНОМ РАЙОНЕ ОМСКОЙ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3378" y="2603772"/>
            <a:ext cx="47424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839" y="5113316"/>
            <a:ext cx="40995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98956" y="5635555"/>
            <a:ext cx="2203270" cy="65827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898930" y="5648974"/>
            <a:ext cx="2203270" cy="644857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211111" y="5635555"/>
            <a:ext cx="2203270" cy="674449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523292" y="5642529"/>
            <a:ext cx="2203270" cy="65774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823266" y="5619383"/>
            <a:ext cx="2203270" cy="67444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598956" y="3050835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261" y="3047898"/>
            <a:ext cx="5748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Глава </a:t>
            </a:r>
            <a:r>
              <a:rPr lang="ru-RU" sz="1400" dirty="0" err="1" smtClean="0">
                <a:cs typeface="Times New Roman" panose="02020603050405020304" pitchFamily="18" charset="0"/>
              </a:rPr>
              <a:t>Оконешниковского</a:t>
            </a:r>
            <a:r>
              <a:rPr lang="ru-RU" sz="1400" dirty="0" smtClean="0">
                <a:cs typeface="Times New Roman" panose="02020603050405020304" pitchFamily="18" charset="0"/>
              </a:rPr>
              <a:t> муниципального района Омской области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598956" y="3409160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601132" y="3759605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598956" y="4107509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598956" y="4457954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607665" y="4805858"/>
            <a:ext cx="209006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302" y="3408707"/>
            <a:ext cx="657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Администрация </a:t>
            </a:r>
            <a:r>
              <a:rPr lang="ru-RU" sz="1400" dirty="0" err="1" smtClean="0">
                <a:cs typeface="Times New Roman" panose="02020603050405020304" pitchFamily="18" charset="0"/>
              </a:rPr>
              <a:t>Оконешниковского</a:t>
            </a:r>
            <a:r>
              <a:rPr lang="ru-RU" sz="1400" dirty="0" smtClean="0">
                <a:cs typeface="Times New Roman" panose="02020603050405020304" pitchFamily="18" charset="0"/>
              </a:rPr>
              <a:t> муниципального района Омской области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261" y="3757184"/>
            <a:ext cx="664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Совет депутатов </a:t>
            </a:r>
            <a:r>
              <a:rPr lang="ru-RU" sz="1400" dirty="0" err="1" smtClean="0">
                <a:cs typeface="Times New Roman" panose="02020603050405020304" pitchFamily="18" charset="0"/>
              </a:rPr>
              <a:t>Оконешниковского</a:t>
            </a:r>
            <a:r>
              <a:rPr lang="ru-RU" sz="1400" dirty="0" smtClean="0">
                <a:cs typeface="Times New Roman" panose="02020603050405020304" pitchFamily="18" charset="0"/>
              </a:rPr>
              <a:t> муниципального района Омской области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261" y="4104474"/>
            <a:ext cx="9175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Комитет финансов и контроля Администрации </a:t>
            </a:r>
            <a:r>
              <a:rPr lang="ru-RU" sz="1400" dirty="0" err="1" smtClean="0">
                <a:cs typeface="Times New Roman" panose="02020603050405020304" pitchFamily="18" charset="0"/>
              </a:rPr>
              <a:t>Оконешниковского</a:t>
            </a:r>
            <a:r>
              <a:rPr lang="ru-RU" sz="1400" dirty="0" smtClean="0">
                <a:cs typeface="Times New Roman" panose="02020603050405020304" pitchFamily="18" charset="0"/>
              </a:rPr>
              <a:t> муниципального района Омской области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383" y="4421077"/>
            <a:ext cx="4490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Главные администраторы доходов бюджета района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383" y="4768760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Главные распорядители бюджетных средств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665" y="1184365"/>
            <a:ext cx="112708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1700" dirty="0" smtClean="0"/>
              <a:t>Бюджетный процесс представляет собой деятельность участников бюджетного процесса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  <a:p>
            <a:pPr algn="ctr"/>
            <a:r>
              <a:rPr lang="ru-RU" sz="1700" dirty="0" smtClean="0"/>
              <a:t>    Бюджетный процесс в </a:t>
            </a:r>
            <a:r>
              <a:rPr lang="ru-RU" sz="1700" dirty="0" err="1" smtClean="0"/>
              <a:t>Оконешниковском</a:t>
            </a:r>
            <a:r>
              <a:rPr lang="ru-RU" sz="1700" dirty="0" smtClean="0"/>
              <a:t> районе регламентируется Положением о бюджетном процессе, утвержденном Решением Совета депутатов Оконешниковского района Омской области от 26.02.2020 № 428</a:t>
            </a:r>
            <a:endParaRPr lang="ru-RU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0"/>
    </mc:Choice>
    <mc:Fallback xmlns="">
      <p:transition spd="slow" advTm="25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9" y="195944"/>
            <a:ext cx="2844344" cy="19689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600891"/>
            <a:ext cx="11009569" cy="42672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УЧАСТИЕ ГРАЖДАН В БЮДЖЕТНОМ ПРОЦЕССЕ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7738" y="1027611"/>
            <a:ext cx="917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В соответствии со ст.28 Бюджетного кодекса РФ участие граждан в бюджетном процессе является одним из принципов, на которых основана бюджетная система Российской Федерации.  </a:t>
            </a:r>
            <a:endParaRPr lang="ru-RU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13760" y="2164861"/>
            <a:ext cx="6096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ФОРМЫ УЧАСТИЯ ГРАЖДАН В БЮДЖЕТНОМ  ПРОЦЕССЕ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04872" y="2926079"/>
            <a:ext cx="10354491" cy="3370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 smtClean="0"/>
              <a:t>Публичные слушания.</a:t>
            </a:r>
          </a:p>
          <a:p>
            <a:r>
              <a:rPr lang="ru-RU" sz="1500" dirty="0" smtClean="0"/>
              <a:t>    </a:t>
            </a:r>
          </a:p>
          <a:p>
            <a:r>
              <a:rPr lang="ru-RU" sz="1500" dirty="0"/>
              <a:t> </a:t>
            </a:r>
            <a:r>
              <a:rPr lang="ru-RU" sz="1500" dirty="0" smtClean="0"/>
              <a:t>   В рамках бюджетного процесса публичные слушания проводятся дважды в год – по рассмотрению проекта бюджета на очередной финансовый год и по рассмотрению годового отчета об исполнении бюджета. Гражданин может либо лично принять участие либо направить предложения по выносимому на обсуждение проекту. </a:t>
            </a:r>
          </a:p>
          <a:p>
            <a:r>
              <a:rPr lang="ru-RU" sz="1500" dirty="0" smtClean="0"/>
              <a:t>Публичные слушания по проекту бюджета на 2024 год и плановый период 2025 и 2026 годов проведены 27 ноября 2023 года. Предложений от граждан не поступало.</a:t>
            </a:r>
          </a:p>
          <a:p>
            <a:endParaRPr lang="ru-RU" sz="1500" dirty="0"/>
          </a:p>
          <a:p>
            <a:r>
              <a:rPr lang="ru-RU" sz="1500" dirty="0" smtClean="0"/>
              <a:t>2. Инициативное бюджетирование.</a:t>
            </a:r>
          </a:p>
          <a:p>
            <a:endParaRPr lang="ru-RU" sz="1500" dirty="0" smtClean="0"/>
          </a:p>
          <a:p>
            <a:r>
              <a:rPr lang="ru-RU" sz="1500" dirty="0"/>
              <a:t> </a:t>
            </a:r>
            <a:r>
              <a:rPr lang="ru-RU" sz="1500" dirty="0" smtClean="0"/>
              <a:t>   Инициативное </a:t>
            </a:r>
            <a:r>
              <a:rPr lang="ru-RU" sz="1500" dirty="0"/>
              <a:t>бюджетирование представляет собой форму </a:t>
            </a:r>
            <a:r>
              <a:rPr lang="ru-RU" sz="1500" dirty="0" smtClean="0"/>
              <a:t>участия граждан в</a:t>
            </a:r>
            <a:r>
              <a:rPr lang="ru-RU" sz="1500" dirty="0"/>
              <a:t> </a:t>
            </a:r>
            <a:r>
              <a:rPr lang="ru-RU" sz="1500" dirty="0" smtClean="0"/>
              <a:t>управлении</a:t>
            </a:r>
            <a:endParaRPr lang="ru-RU" sz="1500" dirty="0"/>
          </a:p>
          <a:p>
            <a:r>
              <a:rPr lang="ru-RU" sz="1500" dirty="0"/>
              <a:t>в</a:t>
            </a:r>
            <a:r>
              <a:rPr lang="ru-RU" sz="1500" dirty="0" smtClean="0"/>
              <a:t>опросами развития общественной инфраструктуры</a:t>
            </a:r>
            <a:r>
              <a:rPr lang="ru-RU" sz="1500" dirty="0"/>
              <a:t>, территориального развития на основе </a:t>
            </a:r>
            <a:r>
              <a:rPr lang="ru-RU" sz="1500" dirty="0" smtClean="0"/>
              <a:t>определения направлений </a:t>
            </a:r>
            <a:r>
              <a:rPr lang="ru-RU" sz="1500" dirty="0"/>
              <a:t>расходования бюджетных средств.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3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6"/>
    </mc:Choice>
    <mc:Fallback xmlns="">
      <p:transition spd="slow" advTm="1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417"/>
          <a:stretch/>
        </p:blipFill>
        <p:spPr>
          <a:xfrm>
            <a:off x="228011" y="2009318"/>
            <a:ext cx="2331079" cy="3320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58" y="582452"/>
            <a:ext cx="11070718" cy="841513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ОСНОВЫ СОСТАВЛЕНИЯ ПРОЕКТА БЮДЖЕТА ОКОНЕШНИКОВСКОГО МУНИИЦИПАЛЬНОГО РАЙОНА ОМСКОЙ ОБЛАСТИ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794" y="1858617"/>
            <a:ext cx="9869840" cy="400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Основные характеристики бюджета </a:t>
            </a:r>
            <a:r>
              <a:rPr lang="ru-RU" dirty="0" err="1" smtClean="0"/>
              <a:t>Оконешниковского</a:t>
            </a:r>
            <a:r>
              <a:rPr lang="ru-RU" dirty="0" smtClean="0"/>
              <a:t> муниципального района формируются на основе:</a:t>
            </a:r>
          </a:p>
          <a:p>
            <a:pPr>
              <a:lnSpc>
                <a:spcPts val="1500"/>
              </a:lnSpc>
            </a:pPr>
            <a:endParaRPr lang="ru-RU" dirty="0" smtClean="0"/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Положений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Прогноза социально-экономического развития </a:t>
            </a:r>
            <a:r>
              <a:rPr lang="ru-RU" dirty="0" err="1" smtClean="0">
                <a:solidFill>
                  <a:srgbClr val="002060"/>
                </a:solidFill>
              </a:rPr>
              <a:t>Оконешниковского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</a:t>
            </a: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Основных направлений бюджетной и налоговой политики </a:t>
            </a:r>
            <a:r>
              <a:rPr lang="ru-RU" dirty="0" err="1" smtClean="0">
                <a:solidFill>
                  <a:srgbClr val="002060"/>
                </a:solidFill>
              </a:rPr>
              <a:t>Оконешниковского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</a:t>
            </a: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Бюджетного прогноза </a:t>
            </a:r>
            <a:r>
              <a:rPr lang="ru-RU" dirty="0" err="1" smtClean="0">
                <a:solidFill>
                  <a:srgbClr val="002060"/>
                </a:solidFill>
              </a:rPr>
              <a:t>Оконешниковского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района(проекта бюджетного прогноза, проекта изменений бюджетного прогноза) на долгосрочный период</a:t>
            </a: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Муниципальных программ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7"/>
    </mc:Choice>
    <mc:Fallback xmlns="">
      <p:transition spd="slow" advTm="10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518" y="602299"/>
            <a:ext cx="10881874" cy="72224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ОСНОВНЫЕ НАПРАВЛЕНИЯ БЮДЖЕТНОЙ ПОЛИТИКИ ОКОНЕШНИКОВСКОГО РАЙОНА НА 2025-2027 ГОДЫ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071" y="1359463"/>
            <a:ext cx="10812300" cy="520317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Обеспечение финансовой устойчивости и долгосрочной сбалансированности районного бюджета, сохранение долговой устойчивости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Качественное управление муниципальными финансами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Повышение эффективности и результативности расходования районного бюджета, сдерживание их роста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Повышение качества оказания муниципальных услуг (выполнения работ) муниципальными учреждениями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Обеспечение реализации на территории Оконешниковского муниципального района национальных проектов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Реализация мероприятий, направленных на развитие практик инициативного бюджетирования в целях вовлечения граждан в бюджетный процесс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Повышение качества регулирования межбюджетных отношений с муниципальными образованиями Оконешниковского муниципального района Омской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Усиление муниципального финансового контроля за эффективным использованием бюджетных средств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Обеспечение прозрачности (открытости)бюджетного процесса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Осуществление муниципальными органами местного самоуправления ведомственного контроля за соблюдением законодательства Российской Федерации и иных нормативных правовых актов о контрактной системе в сфере закупок товаров, работ, услуг для обеспечения муниципальных нужд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Своевременное и полное исполнение долговых обязательств Оконешниковского муниципального района Омской области, неукоснительное соблюдение ограничений бюджетного законодательства Российской Федерации в отношении допустимого уровня дефицита районного бюджета и предельного объема муниципального долга Оконешниковского муниципального района Омской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Привлечение средств областного бюджета на </a:t>
            </a:r>
            <a:r>
              <a:rPr lang="ru-RU" sz="1150" dirty="0" err="1" smtClean="0"/>
              <a:t>софинансирование</a:t>
            </a:r>
            <a:r>
              <a:rPr lang="ru-RU" sz="1150" dirty="0" smtClean="0"/>
              <a:t> расходных обязательств Оконешниковского муниципального района Омской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Стимулирование развития малого и среднего предпринимательства и граждан, желающих организовать собственное дело на территории Оконешниковского муниципального района Омской области, в том числе путем реализации мероприятий финансовой поддержке субъектов малого и среднего предпринимательства и граждан, желающих организовать собственное дело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Обеспечение предоставления материальной помощи для отдельных категорий граждан, исходя из принципов адресности и нуждаемости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Обеспечение эффективности управления муниципальной собственностью и увеличения доходов от ее использования, осуществление контроля за эффектным управлением и распоряжением имуществом, находящимся в собственности Оконешниковского муниципального района Омской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50" dirty="0" smtClean="0"/>
              <a:t>Реализация мероприятий, направленных на повышение финансовой грамотности и финансовой культуры населения</a:t>
            </a:r>
            <a:endParaRPr lang="ru-RU" sz="1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2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6"/>
    </mc:Choice>
    <mc:Fallback xmlns="">
      <p:transition spd="slow" advTm="30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58" y="638362"/>
            <a:ext cx="10802361" cy="702365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ОСНОВНЫЕ НАПРАВЛЕНИЯ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НАЛОГОВОЙ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ПОЛИТИКИ ОКОНЕШНИКОВСКОГО РАЙОНА НА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2025-2027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ГОДЫ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828801"/>
            <a:ext cx="10802360" cy="4212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Поддержка инвестиционной активности хозяйствующих субъектов, осуществляющих деятельность на территории </a:t>
            </a:r>
            <a:r>
              <a:rPr lang="ru-RU" dirty="0" err="1" smtClean="0"/>
              <a:t>Оконешниковсккого</a:t>
            </a:r>
            <a:r>
              <a:rPr lang="ru-RU" dirty="0" smtClean="0"/>
              <a:t> </a:t>
            </a:r>
            <a:r>
              <a:rPr lang="ru-RU" dirty="0" err="1" smtClean="0"/>
              <a:t>мунииципального</a:t>
            </a:r>
            <a:r>
              <a:rPr lang="ru-RU" dirty="0" smtClean="0"/>
              <a:t> района, и улучшение инвестиционного климата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Укрепление доходной базы консолидированного бюджета </a:t>
            </a:r>
            <a:r>
              <a:rPr lang="ru-RU" dirty="0" err="1" smtClean="0"/>
              <a:t>Оконешниковского</a:t>
            </a:r>
            <a:r>
              <a:rPr lang="ru-RU" dirty="0" smtClean="0"/>
              <a:t> муниципального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Участие в совершенствовании системы применения специальных налоговых режимов с учетом практики их </a:t>
            </a:r>
            <a:r>
              <a:rPr lang="ru-RU" dirty="0" err="1" smtClean="0"/>
              <a:t>правоприменения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условий для ведения предпринимательской деятельности, содействие развитию субъектов малого и среднего предпринимательства на территории </a:t>
            </a:r>
            <a:r>
              <a:rPr lang="ru-RU" dirty="0" err="1" smtClean="0"/>
              <a:t>Оконешниковского</a:t>
            </a:r>
            <a:r>
              <a:rPr lang="ru-RU" dirty="0" smtClean="0"/>
              <a:t> муниципального района и повышению предпринимательской активности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Проведение мониторинга эффективности предоставления налоговых преференций с учетом результатов оценки налоговых расходов, проведенной в соответствии с общими требованиями к оценке налоговых расходов субъектов Российской Федерации и муниципальных образований, утвержденных постановлением Правительства Российской Федерации от 22 июня 2019 года № 796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0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2"/>
    </mc:Choice>
    <mc:Fallback xmlns="">
      <p:transition spd="slow" advTm="13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5" y="4824333"/>
            <a:ext cx="3377515" cy="1867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38" y="401845"/>
            <a:ext cx="10881875" cy="841513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ОСНОВНЫЕ ХАРАКТЕРИСТИКИ БЮДЖЕТА ОКОНЕШНИКОВСКОГО МУНИЦИПАЛЬНОГО РАЙОНА ОМСКОЙ ОБЛАСТИ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14348421"/>
              </p:ext>
            </p:extLst>
          </p:nvPr>
        </p:nvGraphicFramePr>
        <p:xfrm>
          <a:off x="457201" y="1073427"/>
          <a:ext cx="9501808" cy="518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59009" y="1908313"/>
            <a:ext cx="201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*Расчет показателей доходов бюджета осуществляется на основы данных Главных администраторов поступлений доходов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959009" y="3254673"/>
            <a:ext cx="2017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**Расчет расходной части бюджета осуществляется исходя из минимальной потребности, на основании показателей отчетного года (на 01.07.2023г) с учетом инфляции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4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"/>
    </mc:Choice>
    <mc:Fallback xmlns="">
      <p:transition spd="slow" advTm="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4|1|0.9|0.8|0.8|0.9|1|1|0.9|1|0.9|0.9|0.8|0.9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3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2|0.8|1.3|1.2|1.2|1.2|1.4|1.2|1.3|1.4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4|0.9|0.9|0.9|0.9|1|0.9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0.8|0.7|0.8|0.7|0.7|1.3|0.7|0.7|0.6|0.7|0.6|0.7|0.7|0.7|0.7|0.6|0.6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7|0.9|0.6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0.7|2.1|1.3|0.9|0.8|0.8|0.9|0.9|0.9|0.7|0.8|0.8|0.8|0.8|0.7|1.2|1.4|1.5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|0.8|1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5|1.3|1.5|1.5|1.5|1.6|1.5|1.7|1.7|1.5|1.4|1.5|1.6|1.8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4|1.5|1.4|1.6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10163</TotalTime>
  <Words>2489</Words>
  <Application>Microsoft Office PowerPoint</Application>
  <PresentationFormat>Произвольный</PresentationFormat>
  <Paragraphs>525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   БЮДЖЕТ ДЛЯ ГРАЖДАН</vt:lpstr>
      <vt:lpstr>Основные понятия, использованные при составлении Брошюры для граждан</vt:lpstr>
      <vt:lpstr>АДМИНИСТРАТИВНО-ТЕРРИТОРИАЛЬНОЕ ДЕЛЕНИЕ ОКОНЕШНИКОВСКОГО МУНИЦИПАЛЬНОГО РАЙОНА ОМСКОЙ ОБЛАСТИ</vt:lpstr>
      <vt:lpstr>БЮДЖЕТНЫЙ ПРОЦЕСС В ОКОНЕШНИКОВСКОМ МУНИЦИПАЛЬНОМ РАЙОНЕ ОМСКОЙ ОБЛАСТИ</vt:lpstr>
      <vt:lpstr>УЧАСТИЕ ГРАЖДАН В БЮДЖЕТНОМ ПРОЦЕССЕ</vt:lpstr>
      <vt:lpstr>ОСНОВЫ СОСТАВЛЕНИЯ ПРОЕКТА БЮДЖЕТА ОКОНЕШНИКОВСКОГО МУНИИЦИПАЛЬНОГО РАЙОНА ОМСКОЙ ОБЛАСТИ</vt:lpstr>
      <vt:lpstr>ОСНОВНЫЕ НАПРАВЛЕНИЯ БЮДЖЕТНОЙ ПОЛИТИКИ ОКОНЕШНИКОВСКОГО РАЙОНА НА 2025-2027 ГОДЫ</vt:lpstr>
      <vt:lpstr>ОСНОВНЫЕ НАПРАВЛЕНИЯ НАЛОГОВОЙ ПОЛИТИКИ ОКОНЕШНИКОВСКОГО РАЙОНА НА 2025-2027 ГОДЫ</vt:lpstr>
      <vt:lpstr>ОСНОВНЫЕ ХАРАКТЕРИСТИКИ БЮДЖЕТА ОКОНЕШНИКОВСКОГО МУНИЦИПАЛЬНОГО РАЙОНА ОМСКОЙ ОБЛАСТИ</vt:lpstr>
      <vt:lpstr>НОРМАТИВЫ ЗАЧИСЛЕНИЯ НАЛОГОВ В МЕСТНЫЙ БЮДЖЕТ В 2025-2027 ГОДАХ</vt:lpstr>
      <vt:lpstr>СТРУКТУРА ДОХОДОВ БЮДЖЕТА ОКОНЕШНИКОВСКОГО МУНИЦИПАЛЬНОГО РАЙОНА</vt:lpstr>
      <vt:lpstr>СТРУКТУРА НАЛОГОВЫХ ДОХОДОВ БЮДЖЕТА НА 2024-2026 ГОДЫ</vt:lpstr>
      <vt:lpstr>СТРУКТУРА НЕНАЛОГОВЫХ ДОХОДОВ БЮДЖЕТА НА 2025-2027 ГОДЫ</vt:lpstr>
      <vt:lpstr>СТРУКТУРА БЕЗВОЗМЕЗДНЫХ ПОСТУПЛЕНИЙ БЮДЖЕТА НА 2025-2027 ГОДЫ </vt:lpstr>
      <vt:lpstr>РАСХОДЫ БЮДЖЕТА ОКОНЕШНИКОВСКОГО МУНИЦИПАЛЬНОГО РАЙОНА  ОМСКОЙ ОБЛАСТИ</vt:lpstr>
      <vt:lpstr>РАСХОДЫ БЮДЖЕТА ОКОНЕШНИКОВСКОГО МУНИЦИПАЛЬНОГО РАЙОНА  ОМСКОЙ ОБЛАСТИ</vt:lpstr>
      <vt:lpstr>МЕЖБЮДЖЕТНЫЕ ТРАНСФЕРТЫ, ПЕРЕДАВАЕМЫЕ БЮДЖЕТАМ ПОСЕЛЕНИЙ ИЗ БЮДЖЕТА ОКОНЕШНИКОВСКОГО РАЙОНА</vt:lpstr>
      <vt:lpstr>МУНИЦИПАЛЬНЫЕ ПРОГРАММЫ ОКОНЕШНИКОВСКОГО МУНИЦИПАЛЬНОГО РАЙОНА, РЕАЛИЗУЕМЫЕ В 2025-2027 ГОДАХ</vt:lpstr>
      <vt:lpstr>МУНИЦИПАЛЬНЫЕ ПРОГРАММЫ ОКОНЕШНИКОВСКОГО МУНИЦИПАЛЬНОГО РАЙОНА, РЕАЛИЗУЕМЫЕ В 2025-2027 ГОДАХ</vt:lpstr>
      <vt:lpstr>УПРАВЛЕНИЕ МУНИЦИПАЛЬНЫМ ДОЛГОМ</vt:lpstr>
      <vt:lpstr>УПРАВЛЕНИЕ МУНИЦИПАЛЬНЫМ ДОЛГОМ</vt:lpstr>
      <vt:lpstr>КОНТАКТНЫЕ ДАННЫЕ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Image&amp;Matros ®</cp:lastModifiedBy>
  <cp:revision>204</cp:revision>
  <dcterms:created xsi:type="dcterms:W3CDTF">2024-05-22T14:42:16Z</dcterms:created>
  <dcterms:modified xsi:type="dcterms:W3CDTF">2025-06-02T02:34:29Z</dcterms:modified>
</cp:coreProperties>
</file>