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30"/>
  </p:notesMasterIdLst>
  <p:sldIdLst>
    <p:sldId id="258" r:id="rId2"/>
    <p:sldId id="333" r:id="rId3"/>
    <p:sldId id="334" r:id="rId4"/>
    <p:sldId id="336" r:id="rId5"/>
    <p:sldId id="335" r:id="rId6"/>
    <p:sldId id="337" r:id="rId7"/>
    <p:sldId id="332" r:id="rId8"/>
    <p:sldId id="296" r:id="rId9"/>
    <p:sldId id="331" r:id="rId10"/>
    <p:sldId id="348" r:id="rId11"/>
    <p:sldId id="352" r:id="rId12"/>
    <p:sldId id="353" r:id="rId13"/>
    <p:sldId id="354" r:id="rId14"/>
    <p:sldId id="340" r:id="rId15"/>
    <p:sldId id="339" r:id="rId16"/>
    <p:sldId id="338" r:id="rId17"/>
    <p:sldId id="328" r:id="rId18"/>
    <p:sldId id="345" r:id="rId19"/>
    <p:sldId id="344" r:id="rId20"/>
    <p:sldId id="346" r:id="rId21"/>
    <p:sldId id="347" r:id="rId22"/>
    <p:sldId id="355" r:id="rId23"/>
    <p:sldId id="343" r:id="rId24"/>
    <p:sldId id="342" r:id="rId25"/>
    <p:sldId id="350" r:id="rId26"/>
    <p:sldId id="341" r:id="rId27"/>
    <p:sldId id="327" r:id="rId28"/>
    <p:sldId id="260" r:id="rId2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62212"/>
    <a:srgbClr val="68392A"/>
    <a:srgbClr val="EDD8C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>
        <p:scale>
          <a:sx n="77" d="100"/>
          <a:sy n="77" d="100"/>
        </p:scale>
        <p:origin x="-1818" y="-9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A0311C-EBB6-4DC0-A64D-FE9366AE9A1C}" type="datetimeFigureOut">
              <a:rPr lang="ru-RU" smtClean="0"/>
              <a:pPr/>
              <a:t>30.05.2024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3EE9A6-40A1-4DC1-91B8-07609ED419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8435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EE9A6-40A1-4DC1-91B8-07609ED4191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84557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EE9A6-40A1-4DC1-91B8-07609ED41916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8342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59B6B9A9-9BD0-4063-872F-0CF5A9BF56C0}"/>
              </a:ext>
            </a:extLst>
          </p:cNvPr>
          <p:cNvSpPr txBox="1"/>
          <p:nvPr/>
        </p:nvSpPr>
        <p:spPr>
          <a:xfrm>
            <a:off x="1662158" y="5482848"/>
            <a:ext cx="88976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562212"/>
                </a:solidFill>
                <a:latin typeface="Circle"/>
              </a:rPr>
              <a:t>Совместный проект с Фондом поддержки предпринимательства Омской области (центр «Мой бизнес» в Омске)</a:t>
            </a:r>
          </a:p>
          <a:p>
            <a:endParaRPr lang="ru-RU" dirty="0">
              <a:solidFill>
                <a:srgbClr val="562212"/>
              </a:solidFill>
              <a:latin typeface="Circle"/>
            </a:endParaRPr>
          </a:p>
          <a:p>
            <a:pPr algn="ctr"/>
            <a:r>
              <a:rPr lang="ru-RU" b="1" dirty="0">
                <a:solidFill>
                  <a:srgbClr val="562212"/>
                </a:solidFill>
                <a:latin typeface="Circle"/>
              </a:rPr>
              <a:t>мойбизнес-55.рф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59B6B9A9-9BD0-4063-872F-0CF5A9BF56C0}"/>
              </a:ext>
            </a:extLst>
          </p:cNvPr>
          <p:cNvSpPr txBox="1"/>
          <p:nvPr/>
        </p:nvSpPr>
        <p:spPr>
          <a:xfrm>
            <a:off x="1662158" y="5482848"/>
            <a:ext cx="88976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562212"/>
                </a:solidFill>
                <a:latin typeface="Circle"/>
              </a:rPr>
              <a:t>Совместный проект с Фондом поддержки предпринимательства Омской области (центр «Мой бизнес» в Омске)</a:t>
            </a:r>
          </a:p>
          <a:p>
            <a:endParaRPr lang="ru-RU" dirty="0">
              <a:solidFill>
                <a:srgbClr val="562212"/>
              </a:solidFill>
              <a:latin typeface="Circle"/>
            </a:endParaRPr>
          </a:p>
          <a:p>
            <a:pPr algn="ctr"/>
            <a:r>
              <a:rPr lang="ru-RU" b="1" dirty="0">
                <a:solidFill>
                  <a:srgbClr val="562212"/>
                </a:solidFill>
                <a:latin typeface="Circle"/>
              </a:rPr>
              <a:t>мойбизнес-55.рф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32351874-9B01-47B6-ABA2-CF66563E9432}"/>
              </a:ext>
            </a:extLst>
          </p:cNvPr>
          <p:cNvSpPr txBox="1"/>
          <p:nvPr userDrawn="1"/>
        </p:nvSpPr>
        <p:spPr>
          <a:xfrm>
            <a:off x="1276173" y="2162959"/>
            <a:ext cx="98741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rgbClr val="562212"/>
                </a:solidFill>
                <a:latin typeface="Circle"/>
              </a:rPr>
              <a:t>Тема</a:t>
            </a:r>
          </a:p>
          <a:p>
            <a:pPr algn="ctr"/>
            <a:r>
              <a:rPr lang="ru-RU" sz="2800" b="1" dirty="0" err="1">
                <a:solidFill>
                  <a:srgbClr val="562212"/>
                </a:solidFill>
                <a:latin typeface="Circle"/>
              </a:rPr>
              <a:t>Спикер:ФИО</a:t>
            </a:r>
            <a:endParaRPr lang="ru-RU" sz="2800" b="1" dirty="0">
              <a:solidFill>
                <a:srgbClr val="562212"/>
              </a:solidFill>
              <a:latin typeface="Circle"/>
            </a:endParaRPr>
          </a:p>
          <a:p>
            <a:pPr algn="ctr"/>
            <a:endParaRPr lang="ru-RU" sz="4000" b="1" dirty="0">
              <a:solidFill>
                <a:srgbClr val="562212"/>
              </a:solidFill>
              <a:latin typeface="Circle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59B6B9A9-9BD0-4063-872F-0CF5A9BF56C0}"/>
              </a:ext>
            </a:extLst>
          </p:cNvPr>
          <p:cNvSpPr txBox="1"/>
          <p:nvPr userDrawn="1"/>
        </p:nvSpPr>
        <p:spPr>
          <a:xfrm>
            <a:off x="1662158" y="5482848"/>
            <a:ext cx="88976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562212"/>
                </a:solidFill>
                <a:latin typeface="Circle"/>
              </a:rPr>
              <a:t>Совместный проект с Фондом поддержки предпринимательства Омской области (центр «Мой бизнес» в Омске)</a:t>
            </a:r>
          </a:p>
          <a:p>
            <a:endParaRPr lang="ru-RU" dirty="0">
              <a:solidFill>
                <a:srgbClr val="562212"/>
              </a:solidFill>
              <a:latin typeface="Circle"/>
            </a:endParaRPr>
          </a:p>
          <a:p>
            <a:pPr algn="ctr"/>
            <a:r>
              <a:rPr lang="ru-RU" b="1" dirty="0">
                <a:solidFill>
                  <a:srgbClr val="562212"/>
                </a:solidFill>
                <a:latin typeface="Circle"/>
              </a:rPr>
              <a:t>мойбизнес-55.рф</a:t>
            </a:r>
          </a:p>
        </p:txBody>
      </p:sp>
    </p:spTree>
    <p:extLst>
      <p:ext uri="{BB962C8B-B14F-4D97-AF65-F5344CB8AC3E}">
        <p14:creationId xmlns:p14="http://schemas.microsoft.com/office/powerpoint/2010/main" xmlns="" val="2534146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266081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1722" y="1816238"/>
            <a:ext cx="10396330" cy="466407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98430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1">
            <a:extLst>
              <a:ext uri="{FF2B5EF4-FFF2-40B4-BE49-F238E27FC236}">
                <a16:creationId xmlns="" xmlns:a16="http://schemas.microsoft.com/office/drawing/2014/main" id="{96DA8BE8-E2A0-4DBF-B19E-0A3EACCCD31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/>
        </p:blipFill>
        <p:spPr bwMode="auto">
          <a:xfrm>
            <a:off x="921849" y="2487187"/>
            <a:ext cx="2458271" cy="2458271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="" xmlns:a16="http://schemas.microsoft.com/office/drawing/2014/main" id="{24E2D18C-3BE6-4641-A0E1-7BA19E4312F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/>
        </p:blipFill>
        <p:spPr bwMode="auto">
          <a:xfrm>
            <a:off x="4940797" y="2487187"/>
            <a:ext cx="2458271" cy="2458271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="" xmlns:a16="http://schemas.microsoft.com/office/drawing/2014/main" id="{77518617-A24C-466D-83CE-26C12CB72B7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8811882" y="2432481"/>
            <a:ext cx="2458271" cy="2458271"/>
          </a:xfrm>
          <a:prstGeom prst="rect">
            <a:avLst/>
          </a:prstGeom>
        </p:spPr>
      </p:pic>
      <p:pic>
        <p:nvPicPr>
          <p:cNvPr id="27" name="Picture 10">
            <a:extLst>
              <a:ext uri="{FF2B5EF4-FFF2-40B4-BE49-F238E27FC236}">
                <a16:creationId xmlns="" xmlns:a16="http://schemas.microsoft.com/office/drawing/2014/main" id="{0ABF0BD1-2048-45E7-95A3-BF4E017601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tretch/>
        </p:blipFill>
        <p:spPr bwMode="auto">
          <a:xfrm>
            <a:off x="5829619" y="5252050"/>
            <a:ext cx="702327" cy="538430"/>
          </a:xfrm>
          <a:prstGeom prst="rect">
            <a:avLst/>
          </a:prstGeom>
          <a:noFill/>
        </p:spPr>
      </p:pic>
      <p:pic>
        <p:nvPicPr>
          <p:cNvPr id="28" name="Рисунок 9">
            <a:extLst>
              <a:ext uri="{FF2B5EF4-FFF2-40B4-BE49-F238E27FC236}">
                <a16:creationId xmlns="" xmlns:a16="http://schemas.microsoft.com/office/drawing/2014/main" id="{5068ED89-CDA2-4B64-8001-983A235405E3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/>
        </p:blipFill>
        <p:spPr bwMode="auto">
          <a:xfrm>
            <a:off x="1882838" y="5271279"/>
            <a:ext cx="465363" cy="464446"/>
          </a:xfrm>
          <a:prstGeom prst="rect">
            <a:avLst/>
          </a:prstGeom>
        </p:spPr>
      </p:pic>
      <p:pic>
        <p:nvPicPr>
          <p:cNvPr id="29" name="Рисунок 28">
            <a:extLst>
              <a:ext uri="{FF2B5EF4-FFF2-40B4-BE49-F238E27FC236}">
                <a16:creationId xmlns="" xmlns:a16="http://schemas.microsoft.com/office/drawing/2014/main" id="{6F9DC186-42C3-4440-BC47-9E4ADBB04A5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9891939" y="5240385"/>
            <a:ext cx="648000" cy="550095"/>
          </a:xfrm>
          <a:prstGeom prst="rect">
            <a:avLst/>
          </a:prstGeom>
        </p:spPr>
      </p:pic>
      <p:pic>
        <p:nvPicPr>
          <p:cNvPr id="8" name="Рисунок 21">
            <a:extLst>
              <a:ext uri="{FF2B5EF4-FFF2-40B4-BE49-F238E27FC236}">
                <a16:creationId xmlns="" xmlns:a16="http://schemas.microsoft.com/office/drawing/2014/main" id="{96DA8BE8-E2A0-4DBF-B19E-0A3EACCCD31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/>
        </p:blipFill>
        <p:spPr bwMode="auto">
          <a:xfrm>
            <a:off x="921849" y="2487187"/>
            <a:ext cx="2458271" cy="2458271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24E2D18C-3BE6-4641-A0E1-7BA19E4312F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/>
        </p:blipFill>
        <p:spPr bwMode="auto">
          <a:xfrm>
            <a:off x="4940797" y="2487187"/>
            <a:ext cx="2458271" cy="2458271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77518617-A24C-466D-83CE-26C12CB72B7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8811882" y="2432481"/>
            <a:ext cx="2458271" cy="245827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0ABF0BD1-2048-45E7-95A3-BF4E017601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tretch/>
        </p:blipFill>
        <p:spPr bwMode="auto">
          <a:xfrm>
            <a:off x="5829619" y="5252050"/>
            <a:ext cx="702327" cy="538430"/>
          </a:xfrm>
          <a:prstGeom prst="rect">
            <a:avLst/>
          </a:prstGeom>
          <a:noFill/>
        </p:spPr>
      </p:pic>
      <p:pic>
        <p:nvPicPr>
          <p:cNvPr id="12" name="Рисунок 9">
            <a:extLst>
              <a:ext uri="{FF2B5EF4-FFF2-40B4-BE49-F238E27FC236}">
                <a16:creationId xmlns="" xmlns:a16="http://schemas.microsoft.com/office/drawing/2014/main" id="{5068ED89-CDA2-4B64-8001-983A235405E3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/>
        </p:blipFill>
        <p:spPr bwMode="auto">
          <a:xfrm>
            <a:off x="1882838" y="5271279"/>
            <a:ext cx="465363" cy="464446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="" xmlns:a16="http://schemas.microsoft.com/office/drawing/2014/main" id="{6F9DC186-42C3-4440-BC47-9E4ADBB04A5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9891939" y="5240385"/>
            <a:ext cx="648000" cy="550095"/>
          </a:xfrm>
          <a:prstGeom prst="rect">
            <a:avLst/>
          </a:prstGeom>
        </p:spPr>
      </p:pic>
      <p:pic>
        <p:nvPicPr>
          <p:cNvPr id="14" name="Рисунок 21">
            <a:extLst>
              <a:ext uri="{FF2B5EF4-FFF2-40B4-BE49-F238E27FC236}">
                <a16:creationId xmlns="" xmlns:a16="http://schemas.microsoft.com/office/drawing/2014/main" id="{96DA8BE8-E2A0-4DBF-B19E-0A3EACCCD3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/>
        </p:blipFill>
        <p:spPr bwMode="auto">
          <a:xfrm>
            <a:off x="921849" y="2487187"/>
            <a:ext cx="2458271" cy="2458271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="" xmlns:a16="http://schemas.microsoft.com/office/drawing/2014/main" id="{24E2D18C-3BE6-4641-A0E1-7BA19E4312F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/>
          <a:stretch/>
        </p:blipFill>
        <p:spPr bwMode="auto">
          <a:xfrm>
            <a:off x="4940797" y="2487187"/>
            <a:ext cx="2458271" cy="2458271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77518617-A24C-466D-83CE-26C12CB72B7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8811882" y="2432481"/>
            <a:ext cx="2458271" cy="2458271"/>
          </a:xfrm>
          <a:prstGeom prst="rect">
            <a:avLst/>
          </a:prstGeom>
        </p:spPr>
      </p:pic>
      <p:pic>
        <p:nvPicPr>
          <p:cNvPr id="17" name="Picture 10">
            <a:extLst>
              <a:ext uri="{FF2B5EF4-FFF2-40B4-BE49-F238E27FC236}">
                <a16:creationId xmlns="" xmlns:a16="http://schemas.microsoft.com/office/drawing/2014/main" id="{0ABF0BD1-2048-45E7-95A3-BF4E017601F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/>
          <a:stretch/>
        </p:blipFill>
        <p:spPr bwMode="auto">
          <a:xfrm>
            <a:off x="5829619" y="5252050"/>
            <a:ext cx="702327" cy="538430"/>
          </a:xfrm>
          <a:prstGeom prst="rect">
            <a:avLst/>
          </a:prstGeom>
          <a:noFill/>
        </p:spPr>
      </p:pic>
      <p:pic>
        <p:nvPicPr>
          <p:cNvPr id="18" name="Рисунок 9">
            <a:extLst>
              <a:ext uri="{FF2B5EF4-FFF2-40B4-BE49-F238E27FC236}">
                <a16:creationId xmlns="" xmlns:a16="http://schemas.microsoft.com/office/drawing/2014/main" id="{5068ED89-CDA2-4B64-8001-983A235405E3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/>
          <a:stretch/>
        </p:blipFill>
        <p:spPr bwMode="auto">
          <a:xfrm>
            <a:off x="1882838" y="5271279"/>
            <a:ext cx="465363" cy="464446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="" xmlns:a16="http://schemas.microsoft.com/office/drawing/2014/main" id="{6F9DC186-42C3-4440-BC47-9E4ADBB04A57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9891939" y="5240385"/>
            <a:ext cx="648000" cy="550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38460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Рисунок 23">
            <a:extLst>
              <a:ext uri="{FF2B5EF4-FFF2-40B4-BE49-F238E27FC236}">
                <a16:creationId xmlns="" xmlns:a16="http://schemas.microsoft.com/office/drawing/2014/main" id="{957CF8DC-4F4D-4507-9E1E-A081B9C7F1B1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9636" r="25089"/>
          <a:stretch>
            <a:fillRect/>
          </a:stretch>
        </p:blipFill>
        <p:spPr bwMode="auto">
          <a:xfrm>
            <a:off x="7545568" y="-1156809"/>
            <a:ext cx="6028473" cy="5659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Арка 38">
            <a:extLst>
              <a:ext uri="{FF2B5EF4-FFF2-40B4-BE49-F238E27FC236}">
                <a16:creationId xmlns="" xmlns:a16="http://schemas.microsoft.com/office/drawing/2014/main" id="{CA607C1E-C53E-4A40-946F-0869E5F6F069}"/>
              </a:ext>
            </a:extLst>
          </p:cNvPr>
          <p:cNvSpPr/>
          <p:nvPr userDrawn="1"/>
        </p:nvSpPr>
        <p:spPr>
          <a:xfrm rot="17246976">
            <a:off x="-1043905" y="2307122"/>
            <a:ext cx="2243756" cy="2243756"/>
          </a:xfrm>
          <a:prstGeom prst="blockArc">
            <a:avLst>
              <a:gd name="adj1" fmla="val 19423086"/>
              <a:gd name="adj2" fmla="val 11079722"/>
              <a:gd name="adj3" fmla="val 15520"/>
            </a:avLst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32">
              <a:solidFill>
                <a:prstClr val="black"/>
              </a:solidFill>
            </a:endParaRPr>
          </a:p>
        </p:txBody>
      </p:sp>
      <p:pic>
        <p:nvPicPr>
          <p:cNvPr id="40" name="Рисунок 24">
            <a:extLst>
              <a:ext uri="{FF2B5EF4-FFF2-40B4-BE49-F238E27FC236}">
                <a16:creationId xmlns="" xmlns:a16="http://schemas.microsoft.com/office/drawing/2014/main" id="{2AB8C9E4-91E2-4C3B-B5E2-7F1DD774500B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lum contrast="-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67756" y="-1298298"/>
            <a:ext cx="1682097" cy="1682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Прямоугольник 40">
            <a:extLst>
              <a:ext uri="{FF2B5EF4-FFF2-40B4-BE49-F238E27FC236}">
                <a16:creationId xmlns="" xmlns:a16="http://schemas.microsoft.com/office/drawing/2014/main" id="{93F855CB-11EF-49B3-9B35-502B2CA8A216}"/>
              </a:ext>
            </a:extLst>
          </p:cNvPr>
          <p:cNvSpPr/>
          <p:nvPr userDrawn="1"/>
        </p:nvSpPr>
        <p:spPr>
          <a:xfrm>
            <a:off x="1882838" y="285150"/>
            <a:ext cx="737357" cy="1973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33">
              <a:solidFill>
                <a:prstClr val="white"/>
              </a:solidFill>
            </a:endParaRPr>
          </a:p>
        </p:txBody>
      </p:sp>
      <p:pic>
        <p:nvPicPr>
          <p:cNvPr id="44" name="Рисунок 43">
            <a:extLst>
              <a:ext uri="{FF2B5EF4-FFF2-40B4-BE49-F238E27FC236}">
                <a16:creationId xmlns="" xmlns:a16="http://schemas.microsoft.com/office/drawing/2014/main" id="{87E8A22E-0316-49C0-BB8C-2CB54479B6A7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59435" y="442624"/>
            <a:ext cx="601400" cy="704759"/>
          </a:xfrm>
          <a:prstGeom prst="rect">
            <a:avLst/>
          </a:prstGeom>
        </p:spPr>
      </p:pic>
      <p:pic>
        <p:nvPicPr>
          <p:cNvPr id="45" name="Рисунок 44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04118" y="485517"/>
            <a:ext cx="1224013" cy="554383"/>
          </a:xfrm>
          <a:prstGeom prst="rect">
            <a:avLst/>
          </a:prstGeom>
        </p:spPr>
      </p:pic>
      <p:pic>
        <p:nvPicPr>
          <p:cNvPr id="46" name="Рисунок 45">
            <a:extLst>
              <a:ext uri="{FF2B5EF4-FFF2-40B4-BE49-F238E27FC236}">
                <a16:creationId xmlns="" xmlns:a16="http://schemas.microsoft.com/office/drawing/2014/main" id="{15960F0E-4B14-46BF-83F5-3E789E4BB674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7117" y="442624"/>
            <a:ext cx="892302" cy="662517"/>
          </a:xfrm>
          <a:prstGeom prst="rect">
            <a:avLst/>
          </a:prstGeom>
        </p:spPr>
      </p:pic>
      <p:pic>
        <p:nvPicPr>
          <p:cNvPr id="47" name="Рисунок 46">
            <a:extLst>
              <a:ext uri="{FF2B5EF4-FFF2-40B4-BE49-F238E27FC236}">
                <a16:creationId xmlns="" xmlns:a16="http://schemas.microsoft.com/office/drawing/2014/main" id="{5E2F9C10-81F0-423A-8C9E-1C29752FCBBE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52351" y="378036"/>
            <a:ext cx="3595003" cy="769347"/>
          </a:xfrm>
          <a:prstGeom prst="rect">
            <a:avLst/>
          </a:prstGeom>
        </p:spPr>
      </p:pic>
      <p:pic>
        <p:nvPicPr>
          <p:cNvPr id="48" name="Рисунок 47">
            <a:extLst>
              <a:ext uri="{FF2B5EF4-FFF2-40B4-BE49-F238E27FC236}">
                <a16:creationId xmlns="" xmlns:a16="http://schemas.microsoft.com/office/drawing/2014/main" id="{B0CE5499-11FE-41D9-8C18-C965585507AF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9540212" y="378036"/>
            <a:ext cx="1785034" cy="879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92495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60" r:id="rId3"/>
    <p:sldLayoutId id="2147483659" r:id="rId4"/>
    <p:sldLayoutId id="2147483661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32351874-9B01-47B6-ABA2-CF66563E9432}"/>
              </a:ext>
            </a:extLst>
          </p:cNvPr>
          <p:cNvSpPr txBox="1"/>
          <p:nvPr/>
        </p:nvSpPr>
        <p:spPr>
          <a:xfrm>
            <a:off x="1276173" y="2162959"/>
            <a:ext cx="987418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2">
                    <a:lumMod val="25000"/>
                  </a:schemeClr>
                </a:solidFill>
              </a:rPr>
              <a:t>Изменения в бухгалтерском и налоговом законодательстве</a:t>
            </a:r>
          </a:p>
          <a:p>
            <a:pPr algn="ctr"/>
            <a:endParaRPr lang="ru-RU" sz="4000" b="1" dirty="0">
              <a:solidFill>
                <a:schemeClr val="bg2">
                  <a:lumMod val="25000"/>
                </a:schemeClr>
              </a:solidFill>
              <a:latin typeface="Circle"/>
            </a:endParaRPr>
          </a:p>
          <a:p>
            <a:pPr algn="ctr"/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Спикер: Краева Ольга Алексеевна 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– </a:t>
            </a:r>
          </a:p>
          <a:p>
            <a:pPr algn="ctr"/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главный 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бухгалтер, аттестованный преподаватель ИПБ России</a:t>
            </a:r>
          </a:p>
          <a:p>
            <a:pPr algn="ctr"/>
            <a:endParaRPr lang="ru-RU" sz="4000" b="1" dirty="0">
              <a:solidFill>
                <a:srgbClr val="562212"/>
              </a:solidFill>
              <a:latin typeface="Circle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59B6B9A9-9BD0-4063-872F-0CF5A9BF56C0}"/>
              </a:ext>
            </a:extLst>
          </p:cNvPr>
          <p:cNvSpPr txBox="1"/>
          <p:nvPr/>
        </p:nvSpPr>
        <p:spPr>
          <a:xfrm>
            <a:off x="1662158" y="5482848"/>
            <a:ext cx="88976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562212"/>
                </a:solidFill>
                <a:latin typeface="Circle"/>
              </a:rPr>
              <a:t>Совместный проект с Фондом поддержки предпринимательства Омской области (центр «Мой бизнес» в Омске)</a:t>
            </a:r>
          </a:p>
          <a:p>
            <a:endParaRPr lang="ru-RU" dirty="0">
              <a:solidFill>
                <a:srgbClr val="562212"/>
              </a:solidFill>
              <a:latin typeface="Circle"/>
            </a:endParaRPr>
          </a:p>
          <a:p>
            <a:pPr algn="ctr"/>
            <a:r>
              <a:rPr lang="ru-RU" b="1" dirty="0">
                <a:solidFill>
                  <a:srgbClr val="562212"/>
                </a:solidFill>
                <a:latin typeface="Circle"/>
              </a:rPr>
              <a:t>мойбизнес-55.рф</a:t>
            </a:r>
          </a:p>
        </p:txBody>
      </p:sp>
    </p:spTree>
    <p:extLst>
      <p:ext uri="{BB962C8B-B14F-4D97-AF65-F5344CB8AC3E}">
        <p14:creationId xmlns:p14="http://schemas.microsoft.com/office/powerpoint/2010/main" xmlns="" val="323955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4951" y="1692877"/>
            <a:ext cx="10972800" cy="2100648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Единый налоговый счет и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единый </a:t>
            </a:r>
            <a:r>
              <a:rPr lang="ru-RU" b="1" dirty="0"/>
              <a:t>налоговый платеж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с </a:t>
            </a:r>
            <a:r>
              <a:rPr lang="ru-RU" b="1" dirty="0"/>
              <a:t>2023 года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0962" y="3669958"/>
            <a:ext cx="10371438" cy="1532238"/>
          </a:xfrm>
        </p:spPr>
        <p:txBody>
          <a:bodyPr/>
          <a:lstStyle/>
          <a:p>
            <a:endParaRPr lang="ru-RU" b="1" dirty="0" smtClean="0"/>
          </a:p>
          <a:p>
            <a:pPr marL="0" indent="0" algn="ctr">
              <a:buNone/>
            </a:pPr>
            <a:r>
              <a:rPr lang="ru-RU" b="1" dirty="0" smtClean="0"/>
              <a:t>Федеральный </a:t>
            </a:r>
            <a:r>
              <a:rPr lang="ru-RU" b="1" dirty="0"/>
              <a:t>закон от 14.07.2022 № </a:t>
            </a:r>
            <a:r>
              <a:rPr lang="ru-RU" b="1" dirty="0" smtClean="0"/>
              <a:t>263-ФЗ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4455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680519"/>
            <a:ext cx="10668000" cy="225253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dirty="0" smtClean="0"/>
              <a:t>Общие реквизиты </a:t>
            </a:r>
            <a:r>
              <a:rPr lang="ru-RU" dirty="0"/>
              <a:t>для всех регионов</a:t>
            </a:r>
          </a:p>
          <a:p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	Все </a:t>
            </a:r>
            <a:r>
              <a:rPr lang="ru-RU" dirty="0"/>
              <a:t>платежи, которые администрируют налоговые органы, теперь отражаются на отдельном счете </a:t>
            </a:r>
            <a:r>
              <a:rPr lang="ru-RU" b="1" dirty="0"/>
              <a:t>Федерального казначейства</a:t>
            </a:r>
            <a:r>
              <a:rPr lang="ru-RU" dirty="0"/>
              <a:t>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	Вне </a:t>
            </a:r>
            <a:r>
              <a:rPr lang="ru-RU" dirty="0"/>
              <a:t>зависимости от региона постановки на учет или нахождения объекта налогообложения.</a:t>
            </a:r>
          </a:p>
          <a:p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367" y="4435846"/>
            <a:ext cx="10957983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3884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312605"/>
            <a:ext cx="10972800" cy="82511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Как учитываются платежи?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4908" y="2458994"/>
            <a:ext cx="10803923" cy="4250725"/>
          </a:xfrm>
        </p:spPr>
        <p:txBody>
          <a:bodyPr>
            <a:normAutofit fontScale="92500" lnSpcReduction="10000"/>
          </a:bodyPr>
          <a:lstStyle/>
          <a:p>
            <a:pPr marL="0" indent="0" fontAlgn="t">
              <a:buNone/>
            </a:pPr>
            <a:r>
              <a:rPr lang="ru-RU" b="1" dirty="0"/>
              <a:t>До 25 числа месяца</a:t>
            </a:r>
          </a:p>
          <a:p>
            <a:pPr fontAlgn="t"/>
            <a:r>
              <a:rPr lang="ru-RU" dirty="0"/>
              <a:t>Налогоплательщик подает декларацию или уведомление об исчисленных суммах налогов и взносов</a:t>
            </a:r>
          </a:p>
          <a:p>
            <a:pPr fontAlgn="t"/>
            <a:r>
              <a:rPr lang="ru-RU" dirty="0"/>
              <a:t>На ЕНС фиксируются обязательства по уплате</a:t>
            </a:r>
          </a:p>
          <a:p>
            <a:pPr marL="0" indent="0" fontAlgn="t">
              <a:buNone/>
            </a:pPr>
            <a:r>
              <a:rPr lang="ru-RU" b="1" dirty="0"/>
              <a:t>До 28 числа месяца</a:t>
            </a:r>
          </a:p>
          <a:p>
            <a:pPr fontAlgn="t"/>
            <a:r>
              <a:rPr lang="ru-RU" dirty="0"/>
              <a:t>Уплачивается ЕНП: все налоги и взносы — одной платежкой</a:t>
            </a:r>
          </a:p>
          <a:p>
            <a:pPr fontAlgn="t"/>
            <a:r>
              <a:rPr lang="ru-RU" dirty="0"/>
              <a:t>Перечисленная сумма распределяется для погашения обязательств с учетом очередности</a:t>
            </a:r>
          </a:p>
          <a:p>
            <a:pPr fontAlgn="t"/>
            <a:r>
              <a:rPr lang="ru-RU" dirty="0"/>
              <a:t>На ЕНС формируется общий баланс — сальдо. Оно может быть «+», «-» или 0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084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43" y="1189038"/>
            <a:ext cx="10972800" cy="652119"/>
          </a:xfrm>
        </p:spPr>
        <p:txBody>
          <a:bodyPr>
            <a:normAutofit fontScale="90000"/>
          </a:bodyPr>
          <a:lstStyle/>
          <a:p>
            <a:r>
              <a:rPr lang="ru-RU" sz="2400" b="1" dirty="0"/>
              <a:t>Как распределяется перечисленная сумма ЕНП</a:t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8412" y="1816443"/>
            <a:ext cx="11288228" cy="44978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/>
              <a:t> </a:t>
            </a:r>
            <a:r>
              <a:rPr lang="ru-RU" b="1" i="1" dirty="0" smtClean="0"/>
              <a:t>Первую </a:t>
            </a:r>
            <a:r>
              <a:rPr lang="ru-RU" b="1" i="1" dirty="0"/>
              <a:t>очередь</a:t>
            </a:r>
          </a:p>
          <a:p>
            <a:r>
              <a:rPr lang="ru-RU" dirty="0"/>
              <a:t>Недоимка по НДФЛ начиная с наиболее раннего срока уплаты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i="1" dirty="0" smtClean="0"/>
              <a:t>После </a:t>
            </a:r>
            <a:r>
              <a:rPr lang="ru-RU" b="1" i="1" dirty="0"/>
              <a:t>погашения недоимки по НДФЛ</a:t>
            </a:r>
          </a:p>
          <a:p>
            <a:r>
              <a:rPr lang="ru-RU" dirty="0"/>
              <a:t>Начисления по НДФЛ с текущим сроком уплаты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i="1" dirty="0" smtClean="0"/>
              <a:t>Далее</a:t>
            </a:r>
            <a:endParaRPr lang="ru-RU" b="1" i="1" dirty="0"/>
          </a:p>
          <a:p>
            <a:r>
              <a:rPr lang="ru-RU" dirty="0"/>
              <a:t>Недоимка по иным налогам, сборам, страховым взносам начиная с наиболее раннего срока уплаты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i="1" dirty="0" smtClean="0"/>
              <a:t>После </a:t>
            </a:r>
            <a:r>
              <a:rPr lang="ru-RU" b="1" i="1" dirty="0"/>
              <a:t>погашения недоимки по всем платежам</a:t>
            </a:r>
          </a:p>
          <a:p>
            <a:r>
              <a:rPr lang="ru-RU" dirty="0"/>
              <a:t>Начисления по иным налогам, сборам, страховым взносам с текущим сроком уплаты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i="1" dirty="0" smtClean="0"/>
              <a:t>В </a:t>
            </a:r>
            <a:r>
              <a:rPr lang="ru-RU" b="1" i="1" dirty="0"/>
              <a:t>последнюю очередь</a:t>
            </a:r>
          </a:p>
          <a:p>
            <a:r>
              <a:rPr lang="ru-RU" dirty="0"/>
              <a:t>Пени, проценты и штрафы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859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73616" y="1366107"/>
            <a:ext cx="39866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Уведомления по налогам в 2024 году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82812" y="2215110"/>
            <a:ext cx="94899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ru-RU" b="1" dirty="0" smtClean="0"/>
              <a:t>Срок </a:t>
            </a:r>
            <a:r>
              <a:rPr lang="ru-RU" b="1" dirty="0"/>
              <a:t>сдачи уведомления – 25-е число месяца, в котором установлен срок </a:t>
            </a:r>
            <a:r>
              <a:rPr lang="ru-RU" b="1" dirty="0" smtClean="0"/>
              <a:t>уплаты.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b="1" dirty="0" smtClean="0"/>
              <a:t> </a:t>
            </a:r>
            <a:r>
              <a:rPr lang="ru-RU" b="1" dirty="0"/>
              <a:t>По НДФЛ надо сдать два обязательных уведомления – 25-го </a:t>
            </a:r>
            <a:br>
              <a:rPr lang="ru-RU" b="1" dirty="0"/>
            </a:br>
            <a:r>
              <a:rPr lang="ru-RU" b="1" dirty="0"/>
              <a:t>числа текущего месяца и 3-го числа следующего месяца. </a:t>
            </a:r>
            <a:endParaRPr lang="ru-RU" b="1" dirty="0" smtClean="0"/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b="1" dirty="0" smtClean="0"/>
              <a:t>В </a:t>
            </a:r>
            <a:r>
              <a:rPr lang="ru-RU" b="1" dirty="0"/>
              <a:t>декабре </a:t>
            </a:r>
            <a:r>
              <a:rPr lang="ru-RU" b="1" dirty="0" smtClean="0"/>
              <a:t>нужно </a:t>
            </a:r>
            <a:r>
              <a:rPr lang="ru-RU" b="1" dirty="0"/>
              <a:t>подать еще одно уведомление по НДФЛ – не позднее последнего </a:t>
            </a:r>
            <a:br>
              <a:rPr lang="ru-RU" b="1" dirty="0"/>
            </a:br>
            <a:r>
              <a:rPr lang="ru-RU" b="1" dirty="0"/>
              <a:t>рабочего дня. </a:t>
            </a:r>
            <a:endParaRPr lang="ru-RU" b="1" dirty="0" smtClean="0"/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b="1" dirty="0" smtClean="0"/>
              <a:t>При </a:t>
            </a:r>
            <a:r>
              <a:rPr lang="ru-RU" b="1" dirty="0"/>
              <a:t>совпадении с выходным или нерабочим днем срок </a:t>
            </a:r>
            <a:r>
              <a:rPr lang="ru-RU" b="1" dirty="0" smtClean="0"/>
              <a:t>сдачи </a:t>
            </a:r>
            <a:r>
              <a:rPr lang="ru-RU" b="1" dirty="0"/>
              <a:t>– ближайший следующий рабочий день. 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23808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55805" y="1859340"/>
            <a:ext cx="82913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ru-RU" b="1" dirty="0"/>
              <a:t>Подать уведомление можно через личный кабинет или по ТКС. </a:t>
            </a:r>
            <a:br>
              <a:rPr lang="ru-RU" b="1" dirty="0"/>
            </a:br>
            <a:r>
              <a:rPr lang="ru-RU" b="1" dirty="0"/>
              <a:t>Организации подписывают уведомление УКЭП. </a:t>
            </a:r>
            <a:endParaRPr lang="ru-RU" b="1" dirty="0" smtClean="0"/>
          </a:p>
          <a:p>
            <a:pPr>
              <a:lnSpc>
                <a:spcPct val="200000"/>
              </a:lnSpc>
            </a:pPr>
            <a:r>
              <a:rPr lang="ru-RU" b="1" dirty="0" smtClean="0"/>
              <a:t>Предприниматели  могут </a:t>
            </a:r>
            <a:r>
              <a:rPr lang="ru-RU" b="1" dirty="0"/>
              <a:t>подавать уведомление, подписанное усиленной </a:t>
            </a:r>
            <a:br>
              <a:rPr lang="ru-RU" b="1" dirty="0"/>
            </a:br>
            <a:r>
              <a:rPr lang="ru-RU" b="1" dirty="0"/>
              <a:t>неквалифицированной подписью. </a:t>
            </a:r>
            <a:endParaRPr lang="ru-RU" b="1" dirty="0" smtClean="0"/>
          </a:p>
          <a:p>
            <a:pPr>
              <a:lnSpc>
                <a:spcPct val="200000"/>
              </a:lnSpc>
            </a:pPr>
            <a:r>
              <a:rPr lang="ru-RU" b="1" dirty="0" smtClean="0"/>
              <a:t>Если </a:t>
            </a:r>
            <a:r>
              <a:rPr lang="ru-RU" b="1" dirty="0"/>
              <a:t>среднесписочная численность </a:t>
            </a:r>
            <a:r>
              <a:rPr lang="ru-RU" b="1" dirty="0" smtClean="0"/>
              <a:t>сотрудников </a:t>
            </a:r>
            <a:r>
              <a:rPr lang="ru-RU" b="1" dirty="0"/>
              <a:t>за прошлый год менее 100 человек, то уведомление </a:t>
            </a:r>
            <a:r>
              <a:rPr lang="ru-RU" b="1" dirty="0" smtClean="0"/>
              <a:t>можно </a:t>
            </a:r>
            <a:r>
              <a:rPr lang="ru-RU" b="1" dirty="0"/>
              <a:t>подать на бумаге. 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03787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69307" y="1692875"/>
            <a:ext cx="8760941" cy="3373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/>
              <a:t>Штраф за </a:t>
            </a:r>
            <a:r>
              <a:rPr lang="ru-RU" b="1" dirty="0" err="1"/>
              <a:t>несдачу</a:t>
            </a:r>
            <a:r>
              <a:rPr lang="ru-RU" b="1" dirty="0"/>
              <a:t> уведомления или ошибки в нем в НК прямо не </a:t>
            </a:r>
            <a:br>
              <a:rPr lang="ru-RU" b="1" dirty="0"/>
            </a:br>
            <a:r>
              <a:rPr lang="ru-RU" b="1" dirty="0"/>
              <a:t>предусмотрен. ФНС не планирует штрафовать по статье 126 НК за </a:t>
            </a:r>
            <a:br>
              <a:rPr lang="ru-RU" b="1" dirty="0"/>
            </a:br>
            <a:r>
              <a:rPr lang="ru-RU" b="1" dirty="0"/>
              <a:t>непредставленные уведомления по пункту 9 статьи 58 НК до </a:t>
            </a:r>
            <a:br>
              <a:rPr lang="ru-RU" b="1" dirty="0"/>
            </a:br>
            <a:r>
              <a:rPr lang="ru-RU" b="1" dirty="0"/>
              <a:t>получения разъяснений об условиях наступления такой </a:t>
            </a:r>
            <a:br>
              <a:rPr lang="ru-RU" b="1" dirty="0"/>
            </a:br>
            <a:r>
              <a:rPr lang="ru-RU" b="1" dirty="0"/>
              <a:t>ответственности (письмо ФНС от 26.01.2023 № ЕД-26-8/2@). Но если </a:t>
            </a:r>
            <a:br>
              <a:rPr lang="ru-RU" b="1" dirty="0"/>
            </a:br>
            <a:r>
              <a:rPr lang="ru-RU" b="1" dirty="0"/>
              <a:t>ИФНС не получит уведомление к сроку платежа и не сможет </a:t>
            </a:r>
            <a:br>
              <a:rPr lang="ru-RU" b="1" dirty="0"/>
            </a:br>
            <a:r>
              <a:rPr lang="ru-RU" b="1" dirty="0"/>
              <a:t>определить принадлежность платежа, то возможны пени. 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61278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54659" y="1868602"/>
            <a:ext cx="8130746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ru-RU" dirty="0" smtClean="0"/>
              <a:t>Организации </a:t>
            </a:r>
            <a:r>
              <a:rPr lang="ru-RU" dirty="0"/>
              <a:t>и ИП должны сдавать в ИФНС уведомления для ЕНП по </a:t>
            </a:r>
            <a:br>
              <a:rPr lang="ru-RU" dirty="0"/>
            </a:br>
            <a:r>
              <a:rPr lang="ru-RU" dirty="0"/>
              <a:t>налогам и взносам, когда срок их уплаты раньше, чем срок сдачи </a:t>
            </a:r>
            <a:br>
              <a:rPr lang="ru-RU" dirty="0"/>
            </a:br>
            <a:r>
              <a:rPr lang="ru-RU" dirty="0"/>
              <a:t>отчетности (декларации, расчета</a:t>
            </a:r>
            <a:r>
              <a:rPr lang="ru-RU" dirty="0" smtClean="0"/>
              <a:t>).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dirty="0" smtClean="0"/>
              <a:t> </a:t>
            </a:r>
            <a:r>
              <a:rPr lang="ru-RU" dirty="0"/>
              <a:t>Уведомление также нужно подать по </a:t>
            </a:r>
            <a:r>
              <a:rPr lang="ru-RU" dirty="0" smtClean="0"/>
              <a:t>платежам</a:t>
            </a:r>
            <a:r>
              <a:rPr lang="ru-RU" dirty="0"/>
              <a:t>, по которым не сдаете отчетность и у ИФНС нет данных по </a:t>
            </a:r>
            <a:r>
              <a:rPr lang="ru-RU" dirty="0" smtClean="0"/>
              <a:t>начислениям</a:t>
            </a:r>
            <a:r>
              <a:rPr lang="ru-RU" dirty="0"/>
              <a:t>. </a:t>
            </a:r>
            <a:endParaRPr lang="ru-RU" dirty="0" smtClean="0"/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dirty="0" smtClean="0"/>
              <a:t>В </a:t>
            </a:r>
            <a:r>
              <a:rPr lang="ru-RU" dirty="0"/>
              <a:t>уведомлении показывают сумму начисленного налога </a:t>
            </a:r>
            <a:br>
              <a:rPr lang="ru-RU" dirty="0"/>
            </a:br>
            <a:r>
              <a:rPr lang="ru-RU" dirty="0"/>
              <a:t>или взносов за определенный период, поэтому если начислений по </a:t>
            </a:r>
            <a:br>
              <a:rPr lang="ru-RU" dirty="0"/>
            </a:br>
            <a:r>
              <a:rPr lang="ru-RU" dirty="0"/>
              <a:t>налогу или взносу нет, то нулевое уведомление подавать не нужно. 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4878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50077" y="1013254"/>
            <a:ext cx="7760042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/>
              <a:t>Уведомления нужно сдавать по платежам, которые входят в ЕНП:  </a:t>
            </a:r>
            <a:br>
              <a:rPr lang="ru-RU" sz="2000" b="1" dirty="0"/>
            </a:br>
            <a:r>
              <a:rPr lang="ru-RU" sz="2000" b="1" dirty="0"/>
              <a:t>– НДФЛ;  </a:t>
            </a:r>
            <a:br>
              <a:rPr lang="ru-RU" sz="2000" b="1" dirty="0"/>
            </a:br>
            <a:r>
              <a:rPr lang="ru-RU" sz="2000" b="1" dirty="0"/>
              <a:t>– страховые взносы в ИФНС; </a:t>
            </a:r>
            <a:br>
              <a:rPr lang="ru-RU" sz="2000" b="1" dirty="0"/>
            </a:br>
            <a:r>
              <a:rPr lang="ru-RU" sz="2000" b="1" dirty="0"/>
              <a:t>– УСН;  </a:t>
            </a:r>
            <a:br>
              <a:rPr lang="ru-RU" sz="2000" b="1" dirty="0"/>
            </a:br>
            <a:r>
              <a:rPr lang="ru-RU" sz="2000" b="1" dirty="0"/>
              <a:t>– ЕСХН;  </a:t>
            </a:r>
            <a:br>
              <a:rPr lang="ru-RU" sz="2000" b="1" dirty="0"/>
            </a:br>
            <a:r>
              <a:rPr lang="ru-RU" sz="2000" b="1" dirty="0"/>
              <a:t>– налог на имущество организаций;  </a:t>
            </a:r>
            <a:br>
              <a:rPr lang="ru-RU" sz="2000" b="1" dirty="0"/>
            </a:br>
            <a:r>
              <a:rPr lang="ru-RU" sz="2000" b="1" dirty="0"/>
              <a:t>– транспортный налог;  </a:t>
            </a:r>
            <a:br>
              <a:rPr lang="ru-RU" sz="2000" b="1" dirty="0"/>
            </a:br>
            <a:r>
              <a:rPr lang="ru-RU" sz="2000" b="1" dirty="0"/>
              <a:t>– земельный налог;  </a:t>
            </a:r>
            <a:br>
              <a:rPr lang="ru-RU" sz="2000" b="1" dirty="0"/>
            </a:br>
            <a:r>
              <a:rPr lang="ru-RU" sz="2000" b="1" dirty="0"/>
              <a:t>– налог на прибыль, который перечисляете как налоговые агенты;  </a:t>
            </a:r>
            <a:br>
              <a:rPr lang="ru-RU" sz="2000" b="1" dirty="0"/>
            </a:br>
            <a:r>
              <a:rPr lang="ru-RU" sz="2000" b="1" dirty="0"/>
              <a:t>– налог на прибыль с дохода по государственным или муниципальным </a:t>
            </a:r>
            <a:r>
              <a:rPr lang="ru-RU" sz="2000" b="1" dirty="0" smtClean="0"/>
              <a:t>ценным </a:t>
            </a:r>
            <a:r>
              <a:rPr lang="ru-RU" sz="2000" b="1" dirty="0"/>
              <a:t>бумагам. </a:t>
            </a:r>
            <a:br>
              <a:rPr lang="ru-RU" sz="2000" b="1" dirty="0"/>
            </a:b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xmlns="" val="107336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3448" y="1952367"/>
            <a:ext cx="8118389" cy="2542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 smtClean="0"/>
              <a:t>Организации </a:t>
            </a:r>
            <a:r>
              <a:rPr lang="ru-RU" b="1" dirty="0"/>
              <a:t>и ИП не обязаны сдавать в ИФНС уведомления для ЕНП </a:t>
            </a:r>
            <a:br>
              <a:rPr lang="ru-RU" b="1" dirty="0"/>
            </a:br>
            <a:r>
              <a:rPr lang="ru-RU" b="1" dirty="0"/>
              <a:t>по налогам и взносам, когда срок сдачи отчетности (декларации, </a:t>
            </a:r>
            <a:r>
              <a:rPr lang="ru-RU" b="1" dirty="0" smtClean="0"/>
              <a:t>расчета</a:t>
            </a:r>
            <a:r>
              <a:rPr lang="ru-RU" b="1" dirty="0"/>
              <a:t>) раньше, чем срок уплаты. </a:t>
            </a:r>
            <a:endParaRPr lang="ru-RU" b="1" dirty="0" smtClean="0"/>
          </a:p>
          <a:p>
            <a:pPr>
              <a:lnSpc>
                <a:spcPct val="150000"/>
              </a:lnSpc>
            </a:pPr>
            <a:r>
              <a:rPr lang="ru-RU" b="1" dirty="0" smtClean="0"/>
              <a:t>Сдавать </a:t>
            </a:r>
            <a:r>
              <a:rPr lang="ru-RU" b="1" dirty="0"/>
              <a:t>уведомления также не </a:t>
            </a:r>
            <a:r>
              <a:rPr lang="ru-RU" b="1" dirty="0" smtClean="0"/>
              <a:t>нужно </a:t>
            </a:r>
            <a:r>
              <a:rPr lang="ru-RU" b="1" dirty="0"/>
              <a:t>по платежам, которые не входят в состав ЕНП. 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48617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71600" y="1235677"/>
            <a:ext cx="8353167" cy="43248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Режимы налогообложения на 2024 год</a:t>
            </a: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66922596"/>
              </p:ext>
            </p:extLst>
          </p:nvPr>
        </p:nvGraphicFramePr>
        <p:xfrm>
          <a:off x="873211" y="2113003"/>
          <a:ext cx="11137556" cy="44731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4691"/>
                <a:gridCol w="2488080"/>
                <a:gridCol w="1437888"/>
                <a:gridCol w="2396482"/>
                <a:gridCol w="1206669"/>
                <a:gridCol w="2353746"/>
              </a:tblGrid>
              <a:tr h="227157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Система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Ограничения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Объект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Ставка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Платежи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Отчетность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0631">
                <a:tc gridSpan="6"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Организация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8884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Общая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система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Нет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Доходы минус расходы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u="sng" dirty="0">
                          <a:solidFill>
                            <a:schemeClr val="tx1"/>
                          </a:solidFill>
                          <a:effectLst/>
                        </a:rPr>
                        <a:t>20%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u="sng" dirty="0">
                          <a:solidFill>
                            <a:schemeClr val="tx1"/>
                          </a:solidFill>
                          <a:effectLst/>
                        </a:rPr>
                        <a:t>Налог на </a:t>
                      </a:r>
                      <a:r>
                        <a:rPr lang="ru-RU" sz="1200" u="sng" dirty="0" smtClean="0">
                          <a:solidFill>
                            <a:schemeClr val="tx1"/>
                          </a:solidFill>
                          <a:effectLst/>
                        </a:rPr>
                        <a:t>прибыль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ежеквартально или ежемесячно, за 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u="sng" dirty="0">
                          <a:solidFill>
                            <a:schemeClr val="tx1"/>
                          </a:solidFill>
                          <a:effectLst/>
                        </a:rPr>
                        <a:t>Декларация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ежеквартально или ежемесячно, за 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79260">
                <a:tc>
                  <a:txBody>
                    <a:bodyPr/>
                    <a:lstStyle/>
                    <a:p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УСН доходы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200" u="sng" dirty="0">
                          <a:solidFill>
                            <a:schemeClr val="tx1"/>
                          </a:solidFill>
                          <a:effectLst/>
                        </a:rPr>
                        <a:t>Основные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b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– для перехода на УСН с 2024 года лимит по доходам 149,5 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млн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руб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.;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– для сохранения права на УСН в 2024 году – не более 130 работников, стоимость основных средств не более 150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млн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руб. и лимит по доходам – 265,8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млн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руб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ru-RU" sz="1200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Доходы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u="sng" dirty="0">
                          <a:solidFill>
                            <a:schemeClr val="tx1"/>
                          </a:solidFill>
                          <a:effectLst/>
                        </a:rPr>
                        <a:t>6% или от 1 до 6%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, если в регионе пониженная ставка;</a:t>
                      </a:r>
                      <a:b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200" u="sng" dirty="0">
                          <a:solidFill>
                            <a:schemeClr val="tx1"/>
                          </a:solidFill>
                          <a:effectLst/>
                        </a:rPr>
                        <a:t>8%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, если работников больше 100 или доходы больше лимита – 199,35</a:t>
                      </a:r>
                      <a:b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млн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руб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u="sng" dirty="0">
                          <a:solidFill>
                            <a:schemeClr val="tx1"/>
                          </a:solidFill>
                          <a:effectLst/>
                        </a:rPr>
                        <a:t>Налог по </a:t>
                      </a:r>
                      <a:r>
                        <a:rPr lang="ru-RU" sz="1200" u="sng" dirty="0" smtClean="0">
                          <a:solidFill>
                            <a:schemeClr val="tx1"/>
                          </a:solidFill>
                          <a:effectLst/>
                        </a:rPr>
                        <a:t>УСН</a:t>
                      </a:r>
                      <a:endParaRPr lang="ru-RU" sz="1200" u="none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ежеквартально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и за 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u="sng" dirty="0">
                          <a:solidFill>
                            <a:schemeClr val="tx1"/>
                          </a:solidFill>
                          <a:effectLst/>
                        </a:rPr>
                        <a:t>Декларация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за 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88840">
                <a:tc>
                  <a:txBody>
                    <a:bodyPr/>
                    <a:lstStyle/>
                    <a:p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УСН доходы минус расходы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Доходы минус расходы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u="sng" dirty="0">
                          <a:solidFill>
                            <a:schemeClr val="tx1"/>
                          </a:solidFill>
                          <a:effectLst/>
                        </a:rPr>
                        <a:t>15% или от 0 до 15%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, если в регионе пониженная ставка;</a:t>
                      </a:r>
                      <a:b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200" u="sng" dirty="0">
                          <a:solidFill>
                            <a:schemeClr val="tx1"/>
                          </a:solidFill>
                          <a:effectLst/>
                        </a:rPr>
                        <a:t>20%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, если работников больше 100 или доходы больше лимита – 199,35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млн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руб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u="sng" dirty="0">
                          <a:solidFill>
                            <a:schemeClr val="tx1"/>
                          </a:solidFill>
                          <a:effectLst/>
                        </a:rPr>
                        <a:t>Налог по УСН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ежеквартально и за 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u="sng" dirty="0">
                          <a:solidFill>
                            <a:schemeClr val="tx1"/>
                          </a:solidFill>
                          <a:effectLst/>
                        </a:rPr>
                        <a:t>Декларация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за 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98419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ЕСХН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u="sng" dirty="0">
                          <a:solidFill>
                            <a:schemeClr val="tx1"/>
                          </a:solidFill>
                          <a:effectLst/>
                        </a:rPr>
                        <a:t>Основные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— по видам деятельности, продукции, доле дохода от реализации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сельхозпродукции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Доходы минус расходы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u="sng" dirty="0">
                          <a:solidFill>
                            <a:schemeClr val="tx1"/>
                          </a:solidFill>
                          <a:effectLst/>
                        </a:rPr>
                        <a:t>6% или от 0 до 6%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, если в регионе пониженная ставка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u="sng" dirty="0">
                          <a:solidFill>
                            <a:schemeClr val="tx1"/>
                          </a:solidFill>
                          <a:effectLst/>
                        </a:rPr>
                        <a:t>ЕСХН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за полугодие и за 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u="sng" dirty="0">
                          <a:solidFill>
                            <a:schemeClr val="tx1"/>
                          </a:solidFill>
                          <a:effectLst/>
                        </a:rPr>
                        <a:t>Декларация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за 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064000" y="14446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160000" y="1309816"/>
            <a:ext cx="1653059" cy="6425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к/д 1,329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898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3762" y="1352693"/>
            <a:ext cx="526397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Не сдают независимо от периода: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– НДC; </a:t>
            </a:r>
            <a:br>
              <a:rPr lang="ru-RU" dirty="0"/>
            </a:br>
            <a:r>
              <a:rPr lang="ru-RU" dirty="0"/>
              <a:t>– страховые взносы на травматизм; </a:t>
            </a:r>
            <a:br>
              <a:rPr lang="ru-RU" dirty="0"/>
            </a:br>
            <a:r>
              <a:rPr lang="ru-RU" dirty="0"/>
              <a:t>– налог на прибыль, который платите </a:t>
            </a:r>
            <a:br>
              <a:rPr lang="ru-RU" dirty="0"/>
            </a:br>
            <a:r>
              <a:rPr lang="ru-RU" dirty="0"/>
              <a:t>как налогоплательщик; </a:t>
            </a:r>
            <a:br>
              <a:rPr lang="ru-RU" dirty="0"/>
            </a:br>
            <a:r>
              <a:rPr lang="ru-RU" dirty="0"/>
              <a:t>– фиксированные взносы за ИП;  </a:t>
            </a:r>
            <a:br>
              <a:rPr lang="ru-RU" dirty="0"/>
            </a:br>
            <a:r>
              <a:rPr lang="ru-RU" dirty="0"/>
              <a:t>– АУСН;  </a:t>
            </a:r>
            <a:br>
              <a:rPr lang="ru-RU" dirty="0"/>
            </a:br>
            <a:r>
              <a:rPr lang="ru-RU" dirty="0"/>
              <a:t>– ПСН;  </a:t>
            </a:r>
            <a:br>
              <a:rPr lang="ru-RU" dirty="0"/>
            </a:br>
            <a:r>
              <a:rPr lang="ru-RU" dirty="0"/>
              <a:t>– госпошлина;  </a:t>
            </a:r>
            <a:br>
              <a:rPr lang="ru-RU" dirty="0"/>
            </a:br>
            <a:r>
              <a:rPr lang="ru-RU" dirty="0"/>
              <a:t>– торговый сбор;  </a:t>
            </a:r>
            <a:br>
              <a:rPr lang="ru-RU" dirty="0"/>
            </a:br>
            <a:r>
              <a:rPr lang="ru-RU" dirty="0"/>
              <a:t>– акцизы; </a:t>
            </a:r>
            <a:br>
              <a:rPr lang="ru-RU" dirty="0"/>
            </a:br>
            <a:r>
              <a:rPr lang="ru-RU" dirty="0"/>
              <a:t>– НДПИ;  </a:t>
            </a:r>
            <a:br>
              <a:rPr lang="ru-RU" dirty="0"/>
            </a:br>
            <a:r>
              <a:rPr lang="ru-RU" dirty="0"/>
              <a:t>– водный налог;  </a:t>
            </a:r>
            <a:br>
              <a:rPr lang="ru-RU" dirty="0"/>
            </a:br>
            <a:r>
              <a:rPr lang="ru-RU" dirty="0"/>
              <a:t>– налог на игорный бизнес;  </a:t>
            </a:r>
            <a:br>
              <a:rPr lang="ru-RU" dirty="0"/>
            </a:br>
            <a:r>
              <a:rPr lang="ru-RU" dirty="0"/>
              <a:t>– налог на дополнительный доход от </a:t>
            </a:r>
            <a:br>
              <a:rPr lang="ru-RU" dirty="0"/>
            </a:br>
            <a:r>
              <a:rPr lang="ru-RU" dirty="0"/>
              <a:t>добычи углеводородного сырья;  </a:t>
            </a:r>
            <a:br>
              <a:rPr lang="ru-RU" dirty="0"/>
            </a:br>
            <a:r>
              <a:rPr lang="ru-RU" dirty="0"/>
              <a:t>– налог на сверхприбыль</a:t>
            </a:r>
            <a:br>
              <a:rPr lang="ru-RU" dirty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058929" y="1468023"/>
            <a:ext cx="550699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– страховые взносы в ИФНС за </a:t>
            </a:r>
            <a:br>
              <a:rPr lang="ru-RU" dirty="0"/>
            </a:br>
            <a:r>
              <a:rPr lang="ru-RU" dirty="0"/>
              <a:t>март, июнь, сентябрь, декабрь; </a:t>
            </a:r>
            <a:br>
              <a:rPr lang="ru-RU" dirty="0"/>
            </a:br>
            <a:r>
              <a:rPr lang="ru-RU" dirty="0"/>
              <a:t>– налог на прибыль налоговых </a:t>
            </a:r>
            <a:br>
              <a:rPr lang="ru-RU" dirty="0"/>
            </a:br>
            <a:r>
              <a:rPr lang="ru-RU" dirty="0"/>
              <a:t>агентов за май, июнь, сентябрь; </a:t>
            </a:r>
            <a:br>
              <a:rPr lang="ru-RU" dirty="0"/>
            </a:br>
            <a:r>
              <a:rPr lang="ru-RU" dirty="0"/>
              <a:t>– УСН за год; </a:t>
            </a:r>
            <a:br>
              <a:rPr lang="ru-RU" dirty="0"/>
            </a:br>
            <a:r>
              <a:rPr lang="ru-RU" dirty="0"/>
              <a:t>– ЕСХН за год; </a:t>
            </a:r>
            <a:br>
              <a:rPr lang="ru-RU" dirty="0"/>
            </a:br>
            <a:r>
              <a:rPr lang="ru-RU" dirty="0"/>
              <a:t>– налог на имущество за год </a:t>
            </a:r>
            <a:br>
              <a:rPr lang="ru-RU" dirty="0"/>
            </a:br>
            <a:r>
              <a:rPr lang="ru-RU" dirty="0"/>
              <a:t>(кроме налога с объектов по </a:t>
            </a:r>
            <a:br>
              <a:rPr lang="ru-RU" dirty="0"/>
            </a:br>
            <a:r>
              <a:rPr lang="ru-RU" dirty="0"/>
              <a:t>кадастровой стоимости). </a:t>
            </a:r>
            <a:br>
              <a:rPr lang="ru-RU" dirty="0"/>
            </a:br>
            <a:r>
              <a:rPr lang="ru-RU" dirty="0"/>
              <a:t>За эти периоды срок сдачи </a:t>
            </a:r>
            <a:br>
              <a:rPr lang="ru-RU" dirty="0"/>
            </a:br>
            <a:r>
              <a:rPr lang="ru-RU" dirty="0"/>
              <a:t>декларации (расчета) наступает </a:t>
            </a:r>
            <a:br>
              <a:rPr lang="ru-RU" dirty="0"/>
            </a:br>
            <a:r>
              <a:rPr lang="ru-RU" dirty="0"/>
              <a:t>раньше срока уплаты. Начисления </a:t>
            </a:r>
            <a:br>
              <a:rPr lang="ru-RU" dirty="0"/>
            </a:br>
            <a:r>
              <a:rPr lang="ru-RU" dirty="0"/>
              <a:t>для платежей инспекторы возьмут </a:t>
            </a:r>
            <a:br>
              <a:rPr lang="ru-RU" dirty="0"/>
            </a:br>
            <a:r>
              <a:rPr lang="ru-RU" dirty="0"/>
              <a:t>из налоговых деклараций и </a:t>
            </a:r>
            <a:br>
              <a:rPr lang="ru-RU" dirty="0"/>
            </a:br>
            <a:r>
              <a:rPr lang="ru-RU" dirty="0"/>
              <a:t>расчетов, поэтому уведомление </a:t>
            </a:r>
            <a:br>
              <a:rPr lang="ru-RU" dirty="0"/>
            </a:br>
            <a:r>
              <a:rPr lang="ru-RU" dirty="0"/>
              <a:t>не нужно 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0891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4813669"/>
              </p:ext>
            </p:extLst>
          </p:nvPr>
        </p:nvGraphicFramePr>
        <p:xfrm>
          <a:off x="444844" y="2012951"/>
          <a:ext cx="11162273" cy="31184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30628"/>
                <a:gridCol w="2580089"/>
                <a:gridCol w="2145571"/>
                <a:gridCol w="2005985"/>
              </a:tblGrid>
              <a:tr h="7997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Вид ИП и взносов</a:t>
                      </a:r>
                      <a:endParaRPr lang="ru-RU" sz="14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150" marR="5715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ysClr val="windowText" lastClr="000000"/>
                          </a:solidFill>
                          <a:effectLst/>
                        </a:rPr>
                        <a:t>На сколько и при каких условиях уменьшить патент</a:t>
                      </a:r>
                      <a:endParaRPr lang="ru-RU" sz="14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150" marR="5715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ysClr val="windowText" lastClr="000000"/>
                          </a:solidFill>
                          <a:effectLst/>
                        </a:rPr>
                        <a:t>За какой период взносы</a:t>
                      </a:r>
                      <a:endParaRPr lang="ru-RU" sz="14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150" marR="5715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Когда и как учесть взносы</a:t>
                      </a:r>
                      <a:endParaRPr lang="ru-RU" sz="14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150" marR="5715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3367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ysClr val="windowText" lastClr="000000"/>
                          </a:solidFill>
                          <a:effectLst/>
                        </a:rPr>
                        <a:t>ИП без сотрудников</a:t>
                      </a:r>
                      <a:endParaRPr lang="ru-RU" sz="14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80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– </a:t>
                      </a:r>
                      <a:r>
                        <a:rPr lang="ru-RU" sz="1400" u="sng" dirty="0">
                          <a:solidFill>
                            <a:sysClr val="windowText" lastClr="000000"/>
                          </a:solidFill>
                          <a:effectLst/>
                        </a:rPr>
                        <a:t>фиксированные взносы</a:t>
                      </a:r>
                      <a:r>
                        <a:rPr lang="ru-RU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 на пенсионное и медицинское страхование</a:t>
                      </a:r>
                      <a:endParaRPr lang="ru-RU" sz="14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На все взносы, </a:t>
                      </a:r>
                      <a:r>
                        <a:rPr lang="ru-RU" sz="1400" u="sng" dirty="0">
                          <a:solidFill>
                            <a:sysClr val="windowText" lastClr="000000"/>
                          </a:solidFill>
                          <a:effectLst/>
                        </a:rPr>
                        <a:t>подлежащие уплате</a:t>
                      </a:r>
                      <a:r>
                        <a:rPr lang="ru-RU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 без ограничения,  вплоть до нуля</a:t>
                      </a:r>
                      <a:endParaRPr lang="ru-RU" sz="14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За календарный год действия патента. Есть </a:t>
                      </a:r>
                      <a:r>
                        <a:rPr lang="ru-RU" sz="1400" u="sng" dirty="0">
                          <a:solidFill>
                            <a:sysClr val="windowText" lastClr="000000"/>
                          </a:solidFill>
                          <a:effectLst/>
                        </a:rPr>
                        <a:t>особенности</a:t>
                      </a:r>
                      <a:endParaRPr lang="ru-RU" sz="14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В календарном году действия патента. Подайте </a:t>
                      </a:r>
                      <a:r>
                        <a:rPr lang="ru-RU" sz="1400" u="sng" dirty="0">
                          <a:solidFill>
                            <a:sysClr val="windowText" lastClr="000000"/>
                          </a:solidFill>
                          <a:effectLst/>
                        </a:rPr>
                        <a:t>уведомление на уменьшение патента на взносы</a:t>
                      </a:r>
                      <a:endParaRPr lang="ru-RU" sz="14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872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– </a:t>
                      </a:r>
                      <a:r>
                        <a:rPr lang="ru-RU" sz="1400" u="sng" dirty="0">
                          <a:solidFill>
                            <a:sysClr val="windowText" lastClr="000000"/>
                          </a:solidFill>
                          <a:effectLst/>
                        </a:rPr>
                        <a:t>1 процент с доходов</a:t>
                      </a:r>
                      <a:r>
                        <a:rPr lang="ru-RU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 свыше 300 000 руб.</a:t>
                      </a:r>
                      <a:endParaRPr lang="ru-RU" sz="14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09600" y="2012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28337" y="1390820"/>
            <a:ext cx="3859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Как ИП уменьшить патент на взносы</a:t>
            </a:r>
          </a:p>
        </p:txBody>
      </p:sp>
    </p:spTree>
    <p:extLst>
      <p:ext uri="{BB962C8B-B14F-4D97-AF65-F5344CB8AC3E}">
        <p14:creationId xmlns:p14="http://schemas.microsoft.com/office/powerpoint/2010/main" xmlns="" val="350891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42993056"/>
              </p:ext>
            </p:extLst>
          </p:nvPr>
        </p:nvGraphicFramePr>
        <p:xfrm>
          <a:off x="469559" y="2483708"/>
          <a:ext cx="11112843" cy="33895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81198"/>
                <a:gridCol w="2580089"/>
                <a:gridCol w="2145571"/>
                <a:gridCol w="2005985"/>
              </a:tblGrid>
              <a:tr h="6029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Вид ИП и взносов</a:t>
                      </a:r>
                      <a:endParaRPr lang="ru-RU" sz="14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150" marR="5715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ysClr val="windowText" lastClr="000000"/>
                          </a:solidFill>
                          <a:effectLst/>
                        </a:rPr>
                        <a:t>На сколько и при каких условиях уменьшить патент</a:t>
                      </a:r>
                      <a:endParaRPr lang="ru-RU" sz="14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150" marR="5715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ysClr val="windowText" lastClr="000000"/>
                          </a:solidFill>
                          <a:effectLst/>
                        </a:rPr>
                        <a:t>За какой период взносы</a:t>
                      </a:r>
                      <a:endParaRPr lang="ru-RU" sz="14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150" marR="5715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ysClr val="windowText" lastClr="000000"/>
                          </a:solidFill>
                          <a:effectLst/>
                        </a:rPr>
                        <a:t>Когда и как учесть взносы</a:t>
                      </a:r>
                      <a:endParaRPr lang="ru-RU" sz="14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150" marR="5715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9351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ИП с сотрудниками</a:t>
                      </a:r>
                      <a:endParaRPr lang="ru-RU" sz="14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90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– </a:t>
                      </a:r>
                      <a:r>
                        <a:rPr lang="ru-RU" sz="1400" u="sng" dirty="0">
                          <a:solidFill>
                            <a:sysClr val="windowText" lastClr="000000"/>
                          </a:solidFill>
                          <a:effectLst/>
                        </a:rPr>
                        <a:t>фиксированные взносы</a:t>
                      </a:r>
                      <a:r>
                        <a:rPr lang="ru-RU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 на пенсионное и медицинское страхование</a:t>
                      </a:r>
                      <a:endParaRPr lang="ru-RU" sz="14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На взносы, </a:t>
                      </a:r>
                      <a:r>
                        <a:rPr lang="ru-RU" sz="1400" u="sng" dirty="0">
                          <a:solidFill>
                            <a:sysClr val="windowText" lastClr="000000"/>
                          </a:solidFill>
                          <a:effectLst/>
                        </a:rPr>
                        <a:t>подлежащие уплате</a:t>
                      </a:r>
                      <a:r>
                        <a:rPr lang="ru-RU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. Лимит вместе со взносами за сотрудников – не более 50% от налога по ПСН</a:t>
                      </a:r>
                      <a:endParaRPr lang="ru-RU" sz="14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За календарный год действия патента. Есть </a:t>
                      </a:r>
                      <a:r>
                        <a:rPr lang="ru-RU" sz="1400" u="sng" dirty="0">
                          <a:solidFill>
                            <a:sysClr val="windowText" lastClr="000000"/>
                          </a:solidFill>
                          <a:effectLst/>
                        </a:rPr>
                        <a:t>особенности</a:t>
                      </a:r>
                      <a:endParaRPr lang="ru-RU" sz="14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В календарном году действия патента. Подайте </a:t>
                      </a:r>
                      <a:r>
                        <a:rPr lang="ru-RU" sz="1400" u="sng" dirty="0">
                          <a:solidFill>
                            <a:sysClr val="windowText" lastClr="000000"/>
                          </a:solidFill>
                          <a:effectLst/>
                        </a:rPr>
                        <a:t>уведомление на уменьшение патента на взносы</a:t>
                      </a:r>
                      <a:endParaRPr lang="ru-RU" sz="14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94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– </a:t>
                      </a:r>
                      <a:r>
                        <a:rPr lang="ru-RU" sz="1400" u="sng" dirty="0">
                          <a:solidFill>
                            <a:sysClr val="windowText" lastClr="000000"/>
                          </a:solidFill>
                          <a:effectLst/>
                        </a:rPr>
                        <a:t>1 процент с </a:t>
                      </a:r>
                      <a:r>
                        <a:rPr lang="ru-RU" sz="1400" u="sng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доходов</a:t>
                      </a:r>
                      <a:r>
                        <a:rPr lang="ru-RU" sz="1400" u="none" baseline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свыше </a:t>
                      </a:r>
                      <a:r>
                        <a:rPr lang="ru-RU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300 000 руб.</a:t>
                      </a:r>
                      <a:endParaRPr lang="ru-RU" sz="14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987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– </a:t>
                      </a:r>
                      <a:r>
                        <a:rPr lang="ru-RU" sz="1400" u="sng" dirty="0">
                          <a:solidFill>
                            <a:sysClr val="windowText" lastClr="000000"/>
                          </a:solidFill>
                          <a:effectLst/>
                        </a:rPr>
                        <a:t>взносы за сотрудников</a:t>
                      </a:r>
                      <a:r>
                        <a:rPr lang="ru-RU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 на пенсионное, медицинское страхование, на случай временной нетрудоспособности и материнства, на «травматизм»</a:t>
                      </a:r>
                      <a:endParaRPr lang="ru-RU" sz="14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На </a:t>
                      </a:r>
                      <a:r>
                        <a:rPr lang="ru-RU" sz="1400" u="sng" dirty="0">
                          <a:solidFill>
                            <a:sysClr val="windowText" lastClr="000000"/>
                          </a:solidFill>
                          <a:effectLst/>
                        </a:rPr>
                        <a:t>уплаченные взносы</a:t>
                      </a:r>
                      <a:r>
                        <a:rPr lang="ru-RU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. Лимит вместе со взносами за себя – не более 50% от налога по ПСН</a:t>
                      </a:r>
                      <a:endParaRPr lang="ru-RU" sz="14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За календарный год действия патента и предыдущие периоды – погашенная задолженность по взносам </a:t>
                      </a:r>
                      <a:endParaRPr lang="ru-RU" sz="14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09600" y="2012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16229" y="1643618"/>
            <a:ext cx="3859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Как ИП уменьшить патент на взносы</a:t>
            </a:r>
          </a:p>
        </p:txBody>
      </p:sp>
    </p:spTree>
    <p:extLst>
      <p:ext uri="{BB962C8B-B14F-4D97-AF65-F5344CB8AC3E}">
        <p14:creationId xmlns:p14="http://schemas.microsoft.com/office/powerpoint/2010/main" xmlns="" val="109939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0280" y="1338819"/>
            <a:ext cx="70845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Как ИП на УСН уменьшить налог и базу на страховые взносы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01741634"/>
              </p:ext>
            </p:extLst>
          </p:nvPr>
        </p:nvGraphicFramePr>
        <p:xfrm>
          <a:off x="609600" y="2224217"/>
          <a:ext cx="10972801" cy="39332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82517"/>
                <a:gridCol w="2227098"/>
                <a:gridCol w="2365605"/>
                <a:gridCol w="2697581"/>
              </a:tblGrid>
              <a:tr h="878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Показатель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ИП со штатными работниками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ИП со штатными работниками, но без выплат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ИП без работников в штате или на ГПД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92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Фиксированные страховые взносы за ИП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Взносы, подлежащие уплате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Взносы, подлежащие уплате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Взносы, подлежащие уплате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441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Страховые взносы в размере 1 процента с доходов свыше 300 000 руб.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Взносы, подлежащие уплате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Взносы, подлежащие уплате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Взносы, подлежащие уплате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441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Страховые взносы за сотрудников: по единому и дополнительному тарифу, а также на травматизм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Уплаченные взносы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Уплаченные взносы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Нет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441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Общий лимит вычета по взносам от суммы налога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Не более 50 процентов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Не более 50 процентов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100 процентов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09600" y="27924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887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4863" y="1564844"/>
            <a:ext cx="75417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На какую дату ИП с объектом «доходы» вправе учесть страховые взносы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1248973"/>
              </p:ext>
            </p:extLst>
          </p:nvPr>
        </p:nvGraphicFramePr>
        <p:xfrm>
          <a:off x="609600" y="2236573"/>
          <a:ext cx="10972800" cy="42136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20182"/>
                <a:gridCol w="3409218"/>
                <a:gridCol w="4343400"/>
              </a:tblGrid>
              <a:tr h="5387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Платеж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150" marR="5715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Срок уплаты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150" marR="5715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Когда включить в вычет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150" marR="5715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77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Страховые взносы за сотрудников по единому и дополнительному тарифу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28-го числа следующего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месяца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28-го числа следующего месяца при положительном сальдо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ЕНС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или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на дату досрочного </a:t>
                      </a:r>
                      <a:r>
                        <a:rPr lang="ru-RU" sz="1400" u="sng" dirty="0">
                          <a:solidFill>
                            <a:schemeClr val="tx1"/>
                          </a:solidFill>
                          <a:effectLst/>
                        </a:rPr>
                        <a:t>зачета по </a:t>
                      </a:r>
                      <a:r>
                        <a:rPr lang="ru-RU" sz="1400" u="sng" dirty="0" smtClean="0">
                          <a:solidFill>
                            <a:schemeClr val="tx1"/>
                          </a:solidFill>
                          <a:effectLst/>
                        </a:rPr>
                        <a:t>уведомлению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53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Взносы на травматизм за сотрудников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15-го числа следующего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месяца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На дату фактической уплаты по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платежке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358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Фиксированные страховые взносы за себя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31 декабря текущего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года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В текущем году, независимо от факта уплаты и переноса срока уплаты из-за выходных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дней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358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Дополнительные взносы на пенсионное страхование с доходов свыше 300 000 руб.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1 июля следующего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года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За 2023 год по выбору ИП — в 2023 году или в 2024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году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09600" y="26098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973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94022" y="1242539"/>
            <a:ext cx="50662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Изменения по </a:t>
            </a:r>
            <a:r>
              <a:rPr lang="ru-RU" b="1" dirty="0" smtClean="0"/>
              <a:t>НДФЛ 2024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51469" y="1611871"/>
            <a:ext cx="1036731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Материальную </a:t>
            </a:r>
            <a:r>
              <a:rPr lang="ru-RU" dirty="0"/>
              <a:t>выгоду, которую физлица получат в 2024 году и позднее, снова облагают НДФЛ. 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/>
              <a:t>С 1 января 2024 года доходы сотрудников на </a:t>
            </a:r>
            <a:r>
              <a:rPr lang="ru-RU" b="1" dirty="0" err="1"/>
              <a:t>удаленке</a:t>
            </a:r>
            <a:r>
              <a:rPr lang="ru-RU" dirty="0"/>
              <a:t> облагают НДФЛ по прогрессивной шкале ставок 13 (15) процентов независимо от статуса сотрудника – резидент или нерезидент РФ</a:t>
            </a:r>
            <a:r>
              <a:rPr lang="ru-RU" dirty="0" smtClean="0"/>
              <a:t>.</a:t>
            </a:r>
          </a:p>
          <a:p>
            <a:pPr marL="342900" indent="-342900">
              <a:buAutoNum type="arabicPeriod"/>
            </a:pPr>
            <a:r>
              <a:rPr lang="ru-RU" dirty="0"/>
              <a:t>Компенсация в связи с использованием личного имущества </a:t>
            </a:r>
            <a:r>
              <a:rPr lang="ru-RU" b="1" dirty="0"/>
              <a:t>дистанционного</a:t>
            </a:r>
            <a:r>
              <a:rPr lang="ru-RU" dirty="0"/>
              <a:t> сотрудника в размере документально подтвержденных расходов не облагается </a:t>
            </a:r>
            <a:r>
              <a:rPr lang="ru-RU" dirty="0" smtClean="0"/>
              <a:t>НДФЛ</a:t>
            </a:r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/>
              <a:t>С 1 января 2024 года социальные налоговые вычеты по НДФЛ можно получить в упрощенном порядке – без сбора подтверждающих документов, заполнения и представления налоговой декларации</a:t>
            </a:r>
            <a:r>
              <a:rPr lang="ru-RU" dirty="0" smtClean="0"/>
              <a:t>.</a:t>
            </a:r>
          </a:p>
          <a:p>
            <a:pPr marL="342900" indent="-342900">
              <a:buAutoNum type="arabicPeriod"/>
            </a:pPr>
            <a:r>
              <a:rPr lang="ru-RU" dirty="0"/>
              <a:t>Максимальный размер социального налогового вычета по расходам на обучение ребенка увеличили с 50 000 до 110 000 руб. Предельный размер социального налогового вычета по расходам на собственное обучение, лечение и покупку лекарств повысили с 120 000 до 150 000 руб</a:t>
            </a:r>
            <a:r>
              <a:rPr lang="ru-RU" dirty="0" smtClean="0"/>
              <a:t>.</a:t>
            </a:r>
          </a:p>
          <a:p>
            <a:pPr marL="342900" indent="-342900">
              <a:buAutoNum type="arabicPeriod"/>
            </a:pPr>
            <a:r>
              <a:rPr lang="ru-RU" dirty="0"/>
              <a:t>Освободили от НДФЛ всю материальную помощь, которую получают нуждающиеся в такой поддержке студенты </a:t>
            </a:r>
            <a:endParaRPr lang="ru-RU" dirty="0" smtClean="0"/>
          </a:p>
          <a:p>
            <a:pPr marL="342900" indent="-3429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3973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96326585"/>
              </p:ext>
            </p:extLst>
          </p:nvPr>
        </p:nvGraphicFramePr>
        <p:xfrm>
          <a:off x="609600" y="2026509"/>
          <a:ext cx="10972800" cy="33857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57600"/>
                <a:gridCol w="3657600"/>
                <a:gridCol w="3657600"/>
              </a:tblGrid>
              <a:tr h="7269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Период, за который удержан НДФЛ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Срок сдачи уведомления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Срок уплаты налога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69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С 1-го по 22-е число текущего месяца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Не позднее 25-го числа текущего месяца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Не позднее 28-го числа текущего месяца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049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С 23-го по последнее число текущего месяца (кроме декабря)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Не позднее 3-го числа следующего месяца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Не позднее 5-го числа следующего месяца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69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С 23 по 31 декабря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Не позднее последнего рабочего дня года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Не позднее последнего рабочего дня года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09600" y="32146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060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7">
            <a:extLst>
              <a:ext uri="{FF2B5EF4-FFF2-40B4-BE49-F238E27FC236}">
                <a16:creationId xmlns:a16="http://schemas.microsoft.com/office/drawing/2014/main" xmlns="" id="{77D8CEB4-6496-4892-84A2-A97E915D7EE5}"/>
              </a:ext>
            </a:extLst>
          </p:cNvPr>
          <p:cNvSpPr txBox="1">
            <a:spLocks/>
          </p:cNvSpPr>
          <p:nvPr/>
        </p:nvSpPr>
        <p:spPr>
          <a:xfrm>
            <a:off x="1371600" y="2042319"/>
            <a:ext cx="9144000" cy="2387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i="1" smtClean="0">
                <a:latin typeface="+mn-lt"/>
              </a:rPr>
              <a:t>Спасибо за внимание</a:t>
            </a:r>
            <a:endParaRPr lang="ru-RU" b="1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571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12999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064000" y="14446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78367041"/>
              </p:ext>
            </p:extLst>
          </p:nvPr>
        </p:nvGraphicFramePr>
        <p:xfrm>
          <a:off x="642551" y="1248033"/>
          <a:ext cx="11022228" cy="54952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2423"/>
                <a:gridCol w="2543077"/>
                <a:gridCol w="1469673"/>
                <a:gridCol w="2449454"/>
                <a:gridCol w="1132006"/>
                <a:gridCol w="2145595"/>
              </a:tblGrid>
              <a:tr h="21418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Система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Ограничения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Объект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Ставка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Платежи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Отчетность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4185">
                <a:tc gridSpan="6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Индивидуальный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предприниматель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827">
                <a:tc>
                  <a:txBody>
                    <a:bodyPr/>
                    <a:lstStyle/>
                    <a:p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Общая система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Нет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Доходы минус расходы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u="sng" dirty="0">
                          <a:solidFill>
                            <a:schemeClr val="tx1"/>
                          </a:solidFill>
                          <a:effectLst/>
                        </a:rPr>
                        <a:t>13 (15)%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u="sng" dirty="0" smtClean="0">
                          <a:solidFill>
                            <a:schemeClr val="tx1"/>
                          </a:solidFill>
                          <a:effectLst/>
                        </a:rPr>
                        <a:t>НДФЛ</a:t>
                      </a:r>
                      <a:r>
                        <a:rPr lang="ru-RU" sz="1200" u="none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ежеквартально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и за 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u="sng" dirty="0">
                          <a:solidFill>
                            <a:schemeClr val="tx1"/>
                          </a:solidFill>
                          <a:effectLst/>
                        </a:rPr>
                        <a:t>Декларация 3-НДФЛ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за 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11919">
                <a:tc>
                  <a:txBody>
                    <a:bodyPr/>
                    <a:lstStyle/>
                    <a:p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УСН доходы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u="sng" dirty="0" smtClean="0">
                          <a:solidFill>
                            <a:schemeClr val="tx1"/>
                          </a:solidFill>
                          <a:effectLst/>
                        </a:rPr>
                        <a:t>Основные</a:t>
                      </a:r>
                      <a:r>
                        <a:rPr lang="ru-RU" sz="1200" u="none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– для перехода на УСН с 2024 года лимит по доходам 149,5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млн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руб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.;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– для сохранения права на УСН в 2024 году – не более 130 работников, стоимость основных средств не более 150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млн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руб. и лимит по доходам – 265,8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млн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руб.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Доходы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u="sng" dirty="0">
                          <a:solidFill>
                            <a:schemeClr val="tx1"/>
                          </a:solidFill>
                          <a:effectLst/>
                        </a:rPr>
                        <a:t>6% или от 1 до 6%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, если в регионе пониженная ставка;</a:t>
                      </a:r>
                      <a:b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200" u="sng" dirty="0">
                          <a:solidFill>
                            <a:schemeClr val="tx1"/>
                          </a:solidFill>
                          <a:effectLst/>
                        </a:rPr>
                        <a:t>8%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, если работников больше 100 или доходы больше лимита – 199,35</a:t>
                      </a:r>
                      <a:b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млн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руб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u="sng" dirty="0">
                          <a:solidFill>
                            <a:schemeClr val="tx1"/>
                          </a:solidFill>
                          <a:effectLst/>
                        </a:rPr>
                        <a:t>Налог по УСН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ежеквартально и за 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u="sng" dirty="0">
                          <a:solidFill>
                            <a:schemeClr val="tx1"/>
                          </a:solidFill>
                          <a:effectLst/>
                        </a:rPr>
                        <a:t>Декларация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за 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32373">
                <a:tc>
                  <a:txBody>
                    <a:bodyPr/>
                    <a:lstStyle/>
                    <a:p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УСН доходы минус расходы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Доходы минус расходы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u="sng" dirty="0">
                          <a:solidFill>
                            <a:schemeClr val="tx1"/>
                          </a:solidFill>
                          <a:effectLst/>
                        </a:rPr>
                        <a:t>15% или от 0 до 15%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, если в регионе пониженная ставка;</a:t>
                      </a:r>
                      <a:b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200" u="sng" dirty="0">
                          <a:solidFill>
                            <a:schemeClr val="tx1"/>
                          </a:solidFill>
                          <a:effectLst/>
                        </a:rPr>
                        <a:t>20%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, если работников больше 100 или доходы больше лимита – 199,35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млн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руб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u="sng" dirty="0">
                          <a:solidFill>
                            <a:schemeClr val="tx1"/>
                          </a:solidFill>
                          <a:effectLst/>
                        </a:rPr>
                        <a:t>Налог по УСН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ежеквартально и за 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u="sng" dirty="0">
                          <a:solidFill>
                            <a:schemeClr val="tx1"/>
                          </a:solidFill>
                          <a:effectLst/>
                        </a:rPr>
                        <a:t>Декларация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за 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2827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ЕСХН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u="sng" dirty="0">
                          <a:solidFill>
                            <a:schemeClr val="tx1"/>
                          </a:solidFill>
                          <a:effectLst/>
                        </a:rPr>
                        <a:t>Основные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— по видам деятельности, продукции, доле дохода от реализации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сельхозпродукции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Доходы минус расходы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u="sng" dirty="0">
                          <a:solidFill>
                            <a:schemeClr val="tx1"/>
                          </a:solidFill>
                          <a:effectLst/>
                        </a:rPr>
                        <a:t>6% или от 0 до 6%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, если в регионе пониженная ставка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u="sng" dirty="0">
                          <a:solidFill>
                            <a:schemeClr val="tx1"/>
                          </a:solidFill>
                          <a:effectLst/>
                        </a:rPr>
                        <a:t>ЕСХН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за полугодие и за 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u="sng" dirty="0">
                          <a:solidFill>
                            <a:schemeClr val="tx1"/>
                          </a:solidFill>
                          <a:effectLst/>
                        </a:rPr>
                        <a:t>Декларация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за 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71013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ПСН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u="sng" dirty="0">
                          <a:solidFill>
                            <a:schemeClr val="tx1"/>
                          </a:solidFill>
                          <a:effectLst/>
                        </a:rPr>
                        <a:t>Основные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— не более 15 работников, доход — не более 60 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млн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руб. в год, по видам деятельности</a:t>
                      </a:r>
                      <a:r>
                        <a:rPr lang="ru-RU" sz="1200" u="sng" baseline="300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Потенциально возможный доход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u="sng" dirty="0">
                          <a:solidFill>
                            <a:schemeClr val="tx1"/>
                          </a:solidFill>
                          <a:effectLst/>
                        </a:rPr>
                        <a:t>6% или от 0 до 6%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, если в регионе пониженная ставка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u="sng" dirty="0">
                          <a:solidFill>
                            <a:schemeClr val="tx1"/>
                          </a:solidFill>
                          <a:effectLst/>
                        </a:rPr>
                        <a:t>Стоимость патента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один или два раза в год (зависит от срока патента)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Нет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064000" y="14446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236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52367" y="1210962"/>
            <a:ext cx="7772400" cy="60548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Режимы налогообложения на 2024 год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064000" y="14446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19452305"/>
              </p:ext>
            </p:extLst>
          </p:nvPr>
        </p:nvGraphicFramePr>
        <p:xfrm>
          <a:off x="827905" y="2360141"/>
          <a:ext cx="10898659" cy="21061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3861"/>
                <a:gridCol w="2545927"/>
                <a:gridCol w="1471320"/>
                <a:gridCol w="2452199"/>
                <a:gridCol w="1613112"/>
                <a:gridCol w="1532240"/>
              </a:tblGrid>
              <a:tr h="22735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Система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Ограничения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Объект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Ставка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Платежи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Отчетность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7356">
                <a:tc gridSpan="6"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ИП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08866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Налог на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профдоход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u="sng" dirty="0">
                          <a:solidFill>
                            <a:schemeClr val="tx1"/>
                          </a:solidFill>
                          <a:effectLst/>
                        </a:rPr>
                        <a:t>Основные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— отсутствие наемных работников, доход – не более 2,4 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млн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 руб. в год, по видам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деятельности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Доход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u="sng" dirty="0">
                          <a:solidFill>
                            <a:schemeClr val="tx1"/>
                          </a:solidFill>
                          <a:effectLst/>
                        </a:rPr>
                        <a:t>4%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 с доходов от граждан, </a:t>
                      </a:r>
                      <a:r>
                        <a:rPr lang="ru-RU" sz="1400" u="sng" dirty="0">
                          <a:solidFill>
                            <a:schemeClr val="tx1"/>
                          </a:solidFill>
                          <a:effectLst/>
                        </a:rPr>
                        <a:t>6%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 с доходов от ИП и организаций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u="sng" dirty="0">
                          <a:solidFill>
                            <a:schemeClr val="tx1"/>
                          </a:solidFill>
                          <a:effectLst/>
                        </a:rPr>
                        <a:t>Налог на профессиональный </a:t>
                      </a:r>
                      <a:r>
                        <a:rPr lang="ru-RU" sz="1400" u="sng" dirty="0" smtClean="0">
                          <a:solidFill>
                            <a:schemeClr val="tx1"/>
                          </a:solidFill>
                          <a:effectLst/>
                        </a:rPr>
                        <a:t>доход</a:t>
                      </a:r>
                      <a:endParaRPr lang="ru-RU" sz="1400" u="none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ежемесячно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Нет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064000" y="14446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674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52367" y="1210962"/>
            <a:ext cx="7772400" cy="60548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Режимы налогообложения на 2024 год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064000" y="14446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61640822"/>
              </p:ext>
            </p:extLst>
          </p:nvPr>
        </p:nvGraphicFramePr>
        <p:xfrm>
          <a:off x="704337" y="2693773"/>
          <a:ext cx="11059295" cy="22394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3861"/>
                <a:gridCol w="2545927"/>
                <a:gridCol w="1471320"/>
                <a:gridCol w="2452199"/>
                <a:gridCol w="1118842"/>
                <a:gridCol w="2187146"/>
              </a:tblGrid>
              <a:tr h="227356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Система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Ограничения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Объект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Ставка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Платежи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Отчетность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7356">
                <a:tc gridSpan="6"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73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АУСН доходы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u="sng" dirty="0">
                          <a:solidFill>
                            <a:schemeClr val="tx1"/>
                          </a:solidFill>
                          <a:effectLst/>
                        </a:rPr>
                        <a:t>Основные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— деятельность в Москве, Московской и Калужской областях или Татарстане;</a:t>
                      </a:r>
                      <a:b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– не более 5 работников, доход не более 60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млн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 руб., стоимость основных средств не более 150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млн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 руб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Доходы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u="sng" dirty="0">
                          <a:solidFill>
                            <a:schemeClr val="tx1"/>
                          </a:solidFill>
                          <a:effectLst/>
                        </a:rPr>
                        <a:t>8%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400" u="sng" dirty="0">
                          <a:solidFill>
                            <a:schemeClr val="tx1"/>
                          </a:solidFill>
                          <a:effectLst/>
                        </a:rPr>
                        <a:t>Ежемесячно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Нет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341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АУСН доходы минус расходы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Доходы минус расходы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u="sng" dirty="0">
                          <a:solidFill>
                            <a:schemeClr val="tx1"/>
                          </a:solidFill>
                          <a:effectLst/>
                        </a:rPr>
                        <a:t>20%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282" marR="35282" marT="17641" marB="17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064000" y="14446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893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56951" y="2224215"/>
            <a:ext cx="86620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Коэффициент-дефлятор </a:t>
            </a:r>
            <a:r>
              <a:rPr lang="ru-RU" dirty="0"/>
              <a:t>по ПСН на 2024 год установили в размере </a:t>
            </a:r>
            <a:r>
              <a:rPr lang="ru-RU" b="1" u="sng" dirty="0"/>
              <a:t>1,058</a:t>
            </a:r>
            <a:r>
              <a:rPr lang="ru-RU" b="1" dirty="0" smtClean="0"/>
              <a:t>.</a:t>
            </a:r>
          </a:p>
          <a:p>
            <a:endParaRPr lang="ru-RU" b="1" dirty="0"/>
          </a:p>
          <a:p>
            <a:r>
              <a:rPr lang="ru-RU" dirty="0" smtClean="0"/>
              <a:t>Коэффициент-дефлятор </a:t>
            </a:r>
            <a:r>
              <a:rPr lang="ru-RU" dirty="0"/>
              <a:t>по </a:t>
            </a:r>
            <a:r>
              <a:rPr lang="ru-RU" dirty="0" smtClean="0"/>
              <a:t>УСН </a:t>
            </a:r>
            <a:r>
              <a:rPr lang="ru-RU" dirty="0"/>
              <a:t>на 2024 год установили в размере </a:t>
            </a:r>
            <a:r>
              <a:rPr lang="ru-RU" b="1" u="sng" dirty="0" smtClean="0"/>
              <a:t>1,329</a:t>
            </a:r>
            <a:r>
              <a:rPr lang="ru-RU" b="1" dirty="0" smtClean="0"/>
              <a:t>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90067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32238" y="1594022"/>
            <a:ext cx="7512908" cy="95147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i="1" dirty="0">
                <a:solidFill>
                  <a:schemeClr val="tx1"/>
                </a:solidFill>
              </a:rPr>
              <a:t>Новые книги учета для УСН, ЕСХН и </a:t>
            </a:r>
            <a:r>
              <a:rPr lang="ru-RU" sz="2400" b="1" i="1" dirty="0" smtClean="0">
                <a:solidFill>
                  <a:schemeClr val="tx1"/>
                </a:solidFill>
              </a:rPr>
              <a:t>ПСН с 2024 года.</a:t>
            </a:r>
            <a:endParaRPr lang="ru-RU" sz="2400" b="1" i="1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43449" y="3076831"/>
            <a:ext cx="9181070" cy="11862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u="sng" dirty="0" smtClean="0">
                <a:solidFill>
                  <a:schemeClr val="tx1"/>
                </a:solidFill>
              </a:rPr>
              <a:t>Формы утверждены приказом ФНС </a:t>
            </a:r>
            <a:r>
              <a:rPr lang="ru-RU" sz="2400" b="1" u="sng" dirty="0">
                <a:solidFill>
                  <a:schemeClr val="tx1"/>
                </a:solidFill>
              </a:rPr>
              <a:t> от 07.11.2023 № ЕА-7-3/816@</a:t>
            </a:r>
            <a:r>
              <a:rPr lang="ru-RU" sz="2400" b="1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796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82810" y="1643448"/>
            <a:ext cx="78588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Закон Омской области от 25 мая 2020 г. N 2270-ОЗ</a:t>
            </a:r>
            <a:br>
              <a:rPr lang="ru-RU" b="1" dirty="0"/>
            </a:br>
            <a:r>
              <a:rPr lang="ru-RU" dirty="0"/>
              <a:t>"Об установлении налоговых ставок для налогоплательщиков, применяющих упрощенную систему налогообложения"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02941" y="3105835"/>
            <a:ext cx="847673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Закон Омской области от 29 ноября 2012 г. N 1488-ОЗ</a:t>
            </a:r>
            <a:br>
              <a:rPr lang="ru-RU" b="1" dirty="0"/>
            </a:br>
            <a:r>
              <a:rPr lang="ru-RU" dirty="0"/>
              <a:t>"О патентной системе </a:t>
            </a:r>
            <a:r>
              <a:rPr lang="ru-RU" dirty="0" smtClean="0"/>
              <a:t>налогообложения«</a:t>
            </a:r>
          </a:p>
          <a:p>
            <a:r>
              <a:rPr lang="ru-RU" dirty="0"/>
              <a:t>С изменениями и дополнениями от:</a:t>
            </a:r>
          </a:p>
          <a:p>
            <a:r>
              <a:rPr lang="ru-RU" dirty="0"/>
              <a:t>27 ноября 2014 г., 6 ноября 2015 г., 28 апреля, 26 ноября 2020 г., 20 февраля 2021 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9444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12087377" cy="75546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0755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новая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Тема новая" id="{D7B1F14F-54AF-49E6-B1F4-15B31AFF760D}" vid="{411475DC-316F-4AC8-988A-ED951971C47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1042</TotalTime>
  <Words>872</Words>
  <Application>Microsoft Office PowerPoint</Application>
  <PresentationFormat>Произвольный</PresentationFormat>
  <Paragraphs>254</Paragraphs>
  <Slides>28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новая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Единый налоговый счет и  единый налоговый платеж  с 2023 года</vt:lpstr>
      <vt:lpstr>Слайд 11</vt:lpstr>
      <vt:lpstr>Как учитываются платежи? </vt:lpstr>
      <vt:lpstr>Как распределяется перечисленная сумма ЕНП 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Омск ИТ Парк</dc:creator>
  <cp:lastModifiedBy>Image&amp;Matros ®</cp:lastModifiedBy>
  <cp:revision>138</cp:revision>
  <dcterms:created xsi:type="dcterms:W3CDTF">2020-10-02T10:35:50Z</dcterms:created>
  <dcterms:modified xsi:type="dcterms:W3CDTF">2024-05-30T03:22:29Z</dcterms:modified>
</cp:coreProperties>
</file>