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29338BC-CB22-4937-8370-E8EFA56FF97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0E737CA-31D9-401A-9808-D4ED8EB8479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B412FB-8684-4BBE-ADE1-170D017462F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A466C3-EE2D-4D69-98C2-7DAAA8D6922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AFD65E1-DA46-46E8-A6B4-A8F4376F725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651CC62-6449-4328-92E9-ABC73615AB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36CC382-CDB8-482F-80B1-08C9EE19CE2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83B87CB-1DE2-4CA3-8FF3-02F570D7DA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79E7EF3-BD44-452F-BF5C-6305B00FA8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EB8F244-2B0A-4E59-BA1C-06E2B2D6C6A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8300478-5DE2-49A0-B525-63BD116968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A32A54-5C2B-4232-BB1C-45F7066CCBB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BEF7EFD-4597-40DB-9B10-A6009AE8A6E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A60E94D-A5B9-420F-99D5-2F7F43B1E8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3D6BED4-8EFC-4535-8F0E-67764A197DE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A159941-A00B-4104-9C5B-5739900FE95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1E49BB4-EDB4-41C5-85D0-368F49D899F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F916C87-0F8B-4840-ACF4-2924D61F1CC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10407F-3174-4A97-B73F-861DFF4929D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D883F3-171C-4383-89AC-DA0A526D674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4311CC-6051-45B9-B8BB-F49E1B246EF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C59A1A-9267-4E65-8594-CDE30072A2B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9DBB87-0BCC-4750-87C6-06D719C209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A85798-F546-4C63-A180-F0D7F06FF83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188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5569D56-E6CF-43D9-839B-38DE82FE07F3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2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188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0BA0ABA-521F-4E30-ABFB-1F0C1CABD2B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0120" cy="361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.pn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4"/>
          <p:cNvSpPr/>
          <p:nvPr/>
        </p:nvSpPr>
        <p:spPr>
          <a:xfrm>
            <a:off x="177120" y="149400"/>
            <a:ext cx="8966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chemeClr val="accent1"/>
                </a:solidFill>
                <a:latin typeface="Calibri"/>
                <a:ea typeface="DejaVu Sans"/>
              </a:rPr>
              <a:t>ПОШАГОВАЯ ИНСТРУКЦИЯ ДЛЯ СООТЕЧЕСТВЕННИКОВ ПРИБЫВШИХ В ОКОНЕШНИКОВСКИЙ РАЙОН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Овал 5"/>
          <p:cNvSpPr/>
          <p:nvPr/>
        </p:nvSpPr>
        <p:spPr>
          <a:xfrm>
            <a:off x="107640" y="548640"/>
            <a:ext cx="644400" cy="5724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84" name="TextBox 6"/>
          <p:cNvSpPr/>
          <p:nvPr/>
        </p:nvSpPr>
        <p:spPr>
          <a:xfrm>
            <a:off x="282960" y="65196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Picture 4" descr=""/>
          <p:cNvPicPr/>
          <p:nvPr/>
        </p:nvPicPr>
        <p:blipFill>
          <a:blip r:embed="rId1"/>
          <a:stretch/>
        </p:blipFill>
        <p:spPr>
          <a:xfrm>
            <a:off x="971640" y="1261800"/>
            <a:ext cx="540720" cy="576000"/>
          </a:xfrm>
          <a:prstGeom prst="rect">
            <a:avLst/>
          </a:prstGeom>
          <a:ln w="0">
            <a:noFill/>
          </a:ln>
        </p:spPr>
      </p:pic>
      <p:sp>
        <p:nvSpPr>
          <p:cNvPr id="86" name="TextBox 10"/>
          <p:cNvSpPr/>
          <p:nvPr/>
        </p:nvSpPr>
        <p:spPr>
          <a:xfrm>
            <a:off x="1691640" y="1196640"/>
            <a:ext cx="1964160" cy="94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Паспорт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Миграционная карта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Свидетельство участника программы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Скругленный прямоугольник 11"/>
          <p:cNvSpPr/>
          <p:nvPr/>
        </p:nvSpPr>
        <p:spPr>
          <a:xfrm>
            <a:off x="1619640" y="1196640"/>
            <a:ext cx="1946520" cy="950400"/>
          </a:xfrm>
          <a:prstGeom prst="roundRect">
            <a:avLst>
              <a:gd name="adj" fmla="val 16667"/>
            </a:avLst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cxnSp>
        <p:nvCxnSpPr>
          <p:cNvPr id="88" name="Прямая со стрелкой 13"/>
          <p:cNvCxnSpPr/>
          <p:nvPr/>
        </p:nvCxnSpPr>
        <p:spPr>
          <a:xfrm flipV="1">
            <a:off x="3635640" y="1551240"/>
            <a:ext cx="778320" cy="54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89" name="Прямоугольник 15"/>
          <p:cNvSpPr/>
          <p:nvPr/>
        </p:nvSpPr>
        <p:spPr>
          <a:xfrm>
            <a:off x="4428000" y="1321560"/>
            <a:ext cx="2007360" cy="515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УВМ УМВД России по Омской области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Прямоугольник 17"/>
          <p:cNvSpPr/>
          <p:nvPr/>
        </p:nvSpPr>
        <p:spPr>
          <a:xfrm>
            <a:off x="860040" y="548640"/>
            <a:ext cx="6124680" cy="546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РЕГИСТРАЦИЯ УЧАСТНИКА ГОСУДАРСТВЕННОЙ ПРОГРАММЫ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(проставление отметки о прибытии в свидетельстве)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Овал 18"/>
          <p:cNvSpPr/>
          <p:nvPr/>
        </p:nvSpPr>
        <p:spPr>
          <a:xfrm>
            <a:off x="107640" y="2133000"/>
            <a:ext cx="644400" cy="5724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92" name="TextBox 19"/>
          <p:cNvSpPr/>
          <p:nvPr/>
        </p:nvSpPr>
        <p:spPr>
          <a:xfrm>
            <a:off x="282960" y="22363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Прямоугольник 20"/>
          <p:cNvSpPr/>
          <p:nvPr/>
        </p:nvSpPr>
        <p:spPr>
          <a:xfrm>
            <a:off x="869040" y="2236320"/>
            <a:ext cx="726768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УЧЕТ ПО МЕСТУ ПРЕБЫВАНИЯ  (МИГРАЦИОННЫЙ УЧЕТ)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Picture 4" descr=""/>
          <p:cNvPicPr/>
          <p:nvPr/>
        </p:nvPicPr>
        <p:blipFill>
          <a:blip r:embed="rId2"/>
          <a:stretch/>
        </p:blipFill>
        <p:spPr>
          <a:xfrm>
            <a:off x="536040" y="2840760"/>
            <a:ext cx="540720" cy="576000"/>
          </a:xfrm>
          <a:prstGeom prst="rect">
            <a:avLst/>
          </a:prstGeom>
          <a:ln w="0">
            <a:noFill/>
          </a:ln>
        </p:spPr>
      </p:pic>
      <p:sp>
        <p:nvSpPr>
          <p:cNvPr id="95" name="TextBox 22"/>
          <p:cNvSpPr/>
          <p:nvPr/>
        </p:nvSpPr>
        <p:spPr>
          <a:xfrm>
            <a:off x="1627560" y="2791080"/>
            <a:ext cx="963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30 дней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6" name="Picture 2" descr=""/>
          <p:cNvPicPr/>
          <p:nvPr/>
        </p:nvPicPr>
        <p:blipFill>
          <a:blip r:embed="rId3"/>
          <a:srcRect l="23572" t="23726" r="23477" b="23535"/>
          <a:stretch/>
        </p:blipFill>
        <p:spPr>
          <a:xfrm>
            <a:off x="3319560" y="2792880"/>
            <a:ext cx="551880" cy="549720"/>
          </a:xfrm>
          <a:prstGeom prst="rect">
            <a:avLst/>
          </a:prstGeom>
          <a:ln w="0">
            <a:noFill/>
          </a:ln>
        </p:spPr>
      </p:pic>
      <p:sp>
        <p:nvSpPr>
          <p:cNvPr id="97" name="Прямоугольник 24"/>
          <p:cNvSpPr/>
          <p:nvPr/>
        </p:nvSpPr>
        <p:spPr>
          <a:xfrm>
            <a:off x="1249920" y="3130200"/>
            <a:ext cx="184860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допускается проживание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без постановки на учет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Box 25"/>
          <p:cNvSpPr/>
          <p:nvPr/>
        </p:nvSpPr>
        <p:spPr>
          <a:xfrm>
            <a:off x="4140000" y="2779920"/>
            <a:ext cx="10940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7 </a:t>
            </a:r>
            <a:r>
              <a:rPr b="1" lang="ru-RU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дней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Прямоугольник 26"/>
          <p:cNvSpPr/>
          <p:nvPr/>
        </p:nvSpPr>
        <p:spPr>
          <a:xfrm>
            <a:off x="3880080" y="3147480"/>
            <a:ext cx="1411200" cy="27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учет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0" name="Прямая со стрелкой 27"/>
          <p:cNvCxnSpPr>
            <a:stCxn id="94" idx="3"/>
          </p:cNvCxnSpPr>
          <p:nvPr/>
        </p:nvCxnSpPr>
        <p:spPr>
          <a:xfrm>
            <a:off x="1076760" y="3128760"/>
            <a:ext cx="2206800" cy="54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01" name="Прямая со стрелкой 29"/>
          <p:cNvCxnSpPr/>
          <p:nvPr/>
        </p:nvCxnSpPr>
        <p:spPr>
          <a:xfrm flipV="1">
            <a:off x="3942360" y="3138840"/>
            <a:ext cx="1353960" cy="122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02" name="Прямоугольник 31"/>
          <p:cNvSpPr/>
          <p:nvPr/>
        </p:nvSpPr>
        <p:spPr>
          <a:xfrm>
            <a:off x="5323680" y="2675520"/>
            <a:ext cx="2007360" cy="10022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Министерства внутренних дел Российской Федерации по Оконешниковскому району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Овал 32"/>
          <p:cNvSpPr/>
          <p:nvPr/>
        </p:nvSpPr>
        <p:spPr>
          <a:xfrm>
            <a:off x="107640" y="3501000"/>
            <a:ext cx="644400" cy="5724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04" name="TextBox 33"/>
          <p:cNvSpPr/>
          <p:nvPr/>
        </p:nvSpPr>
        <p:spPr>
          <a:xfrm>
            <a:off x="282960" y="36043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Прямоугольник 34"/>
          <p:cNvSpPr/>
          <p:nvPr/>
        </p:nvSpPr>
        <p:spPr>
          <a:xfrm>
            <a:off x="850320" y="3615480"/>
            <a:ext cx="441324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ПОЛУЧЕНИЕ ОБЛАСТНЫХ МЕР ПОДДЕРЖКИ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TextBox 35"/>
          <p:cNvSpPr/>
          <p:nvPr/>
        </p:nvSpPr>
        <p:spPr>
          <a:xfrm>
            <a:off x="5649480" y="4010760"/>
            <a:ext cx="681120" cy="363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МФЦ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TextBox 36"/>
          <p:cNvSpPr/>
          <p:nvPr/>
        </p:nvSpPr>
        <p:spPr>
          <a:xfrm>
            <a:off x="2027880" y="4105800"/>
            <a:ext cx="31010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Заявление, необходимые документы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Прямоугольник 38"/>
          <p:cNvSpPr/>
          <p:nvPr/>
        </p:nvSpPr>
        <p:spPr>
          <a:xfrm>
            <a:off x="1619640" y="4417200"/>
            <a:ext cx="45684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право обратиться до получения гражданства РФ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Picture 4" descr=""/>
          <p:cNvPicPr/>
          <p:nvPr/>
        </p:nvPicPr>
        <p:blipFill>
          <a:blip r:embed="rId4"/>
          <a:stretch/>
        </p:blipFill>
        <p:spPr>
          <a:xfrm>
            <a:off x="971640" y="4079160"/>
            <a:ext cx="540720" cy="576000"/>
          </a:xfrm>
          <a:prstGeom prst="rect">
            <a:avLst/>
          </a:prstGeom>
          <a:ln w="0">
            <a:noFill/>
          </a:ln>
        </p:spPr>
      </p:pic>
      <p:cxnSp>
        <p:nvCxnSpPr>
          <p:cNvPr id="110" name="Прямая со стрелкой 44"/>
          <p:cNvCxnSpPr/>
          <p:nvPr/>
        </p:nvCxnSpPr>
        <p:spPr>
          <a:xfrm flipV="1">
            <a:off x="1701000" y="4452840"/>
            <a:ext cx="3741120" cy="54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11" name="TextBox 47"/>
          <p:cNvSpPr/>
          <p:nvPr/>
        </p:nvSpPr>
        <p:spPr>
          <a:xfrm>
            <a:off x="5526000" y="4500000"/>
            <a:ext cx="953280" cy="424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Кадровый центр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Прямоугольник 48"/>
          <p:cNvSpPr/>
          <p:nvPr/>
        </p:nvSpPr>
        <p:spPr>
          <a:xfrm>
            <a:off x="860400" y="4914720"/>
            <a:ext cx="461592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ОБЯЗАТЕЛЬНЫХ ДОКУМЕНТОВ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Овал 49"/>
          <p:cNvSpPr/>
          <p:nvPr/>
        </p:nvSpPr>
        <p:spPr>
          <a:xfrm>
            <a:off x="165600" y="4891320"/>
            <a:ext cx="610200" cy="45684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14" name="TextBox 50"/>
          <p:cNvSpPr/>
          <p:nvPr/>
        </p:nvSpPr>
        <p:spPr>
          <a:xfrm>
            <a:off x="326880" y="49327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Picture 4" descr=""/>
          <p:cNvPicPr/>
          <p:nvPr/>
        </p:nvPicPr>
        <p:blipFill>
          <a:blip r:embed="rId5"/>
          <a:stretch/>
        </p:blipFill>
        <p:spPr>
          <a:xfrm>
            <a:off x="217800" y="5611680"/>
            <a:ext cx="540720" cy="576000"/>
          </a:xfrm>
          <a:prstGeom prst="rect">
            <a:avLst/>
          </a:prstGeom>
          <a:ln w="0">
            <a:noFill/>
          </a:ln>
        </p:spPr>
      </p:pic>
      <p:sp>
        <p:nvSpPr>
          <p:cNvPr id="116" name="Прямоугольник 52"/>
          <p:cNvSpPr/>
          <p:nvPr/>
        </p:nvSpPr>
        <p:spPr>
          <a:xfrm>
            <a:off x="2809440" y="5342040"/>
            <a:ext cx="3749040" cy="302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Фонд пенсионного и социального страхования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Прямоугольник 53"/>
          <p:cNvSpPr/>
          <p:nvPr/>
        </p:nvSpPr>
        <p:spPr>
          <a:xfrm>
            <a:off x="1355040" y="5335200"/>
            <a:ext cx="7099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СНИЛС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Прямоугольник 54"/>
          <p:cNvSpPr/>
          <p:nvPr/>
        </p:nvSpPr>
        <p:spPr>
          <a:xfrm>
            <a:off x="1464480" y="5817240"/>
            <a:ext cx="5209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ИНН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Box 55"/>
          <p:cNvSpPr/>
          <p:nvPr/>
        </p:nvSpPr>
        <p:spPr>
          <a:xfrm>
            <a:off x="2849040" y="5817240"/>
            <a:ext cx="1816560" cy="302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Налоговая инспекция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Прямоугольник 56"/>
          <p:cNvSpPr/>
          <p:nvPr/>
        </p:nvSpPr>
        <p:spPr>
          <a:xfrm>
            <a:off x="1325160" y="6443640"/>
            <a:ext cx="114228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полис ОМС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Прямоугольник 57"/>
          <p:cNvSpPr/>
          <p:nvPr/>
        </p:nvSpPr>
        <p:spPr>
          <a:xfrm>
            <a:off x="2871720" y="6415200"/>
            <a:ext cx="1837800" cy="302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выдачи полиса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22" name="Прямая со стрелкой 59"/>
          <p:cNvCxnSpPr/>
          <p:nvPr/>
        </p:nvCxnSpPr>
        <p:spPr>
          <a:xfrm flipV="1">
            <a:off x="2048760" y="5480280"/>
            <a:ext cx="715680" cy="86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3" name="Прямая со стрелкой 61"/>
          <p:cNvCxnSpPr/>
          <p:nvPr/>
        </p:nvCxnSpPr>
        <p:spPr>
          <a:xfrm flipV="1">
            <a:off x="1985760" y="5940000"/>
            <a:ext cx="783360" cy="32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4" name="Прямая со стрелкой 62"/>
          <p:cNvCxnSpPr>
            <a:endCxn id="121" idx="1"/>
          </p:cNvCxnSpPr>
          <p:nvPr/>
        </p:nvCxnSpPr>
        <p:spPr>
          <a:xfrm flipV="1">
            <a:off x="2327400" y="6566400"/>
            <a:ext cx="544680" cy="126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5" name="Прямая со стрелкой 63"/>
          <p:cNvCxnSpPr>
            <a:stCxn id="115" idx="3"/>
            <a:endCxn id="118" idx="1"/>
          </p:cNvCxnSpPr>
          <p:nvPr/>
        </p:nvCxnSpPr>
        <p:spPr>
          <a:xfrm>
            <a:off x="758520" y="5899680"/>
            <a:ext cx="706320" cy="691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6" name="Прямая со стрелкой 64"/>
          <p:cNvCxnSpPr>
            <a:stCxn id="115" idx="3"/>
            <a:endCxn id="117" idx="-1"/>
          </p:cNvCxnSpPr>
          <p:nvPr/>
        </p:nvCxnSpPr>
        <p:spPr>
          <a:xfrm flipV="1">
            <a:off x="758520" y="5486400"/>
            <a:ext cx="596880" cy="4136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27" name="Прямая со стрелкой 67"/>
          <p:cNvCxnSpPr>
            <a:stCxn id="115" idx="3"/>
          </p:cNvCxnSpPr>
          <p:nvPr/>
        </p:nvCxnSpPr>
        <p:spPr>
          <a:xfrm>
            <a:off x="758520" y="5899680"/>
            <a:ext cx="569160" cy="54648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28" name="Прямоугольник 70"/>
          <p:cNvSpPr/>
          <p:nvPr/>
        </p:nvSpPr>
        <p:spPr>
          <a:xfrm>
            <a:off x="6635520" y="1186200"/>
            <a:ext cx="1951920" cy="100224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ул. Лермонтова,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д. 179А, каб. 102,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пон. – четв.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С 09:00 до 13:00 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(3812) 79-15-34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Прямоугольник 1"/>
          <p:cNvSpPr/>
          <p:nvPr/>
        </p:nvSpPr>
        <p:spPr>
          <a:xfrm>
            <a:off x="7420320" y="2700000"/>
            <a:ext cx="1662480" cy="104868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ул. Гагарина, д. 32,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вт.-ср: с 09:00 до 16:00,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09:00 до 17:00,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1 и 3 суббота месяца: с 08:00 до 13:00,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2-21-86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Box 1"/>
          <p:cNvSpPr/>
          <p:nvPr/>
        </p:nvSpPr>
        <p:spPr>
          <a:xfrm>
            <a:off x="2063880" y="2766600"/>
            <a:ext cx="304200" cy="36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1" name="Прямоугольник 2"/>
          <p:cNvSpPr/>
          <p:nvPr/>
        </p:nvSpPr>
        <p:spPr>
          <a:xfrm>
            <a:off x="6660000" y="3793680"/>
            <a:ext cx="1439280" cy="63828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Гагарина, д. 34,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пн.-чт: с 09:00 до 17:00,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10:00 до 16:00,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2-19-45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Прямоугольник 3"/>
          <p:cNvSpPr/>
          <p:nvPr/>
        </p:nvSpPr>
        <p:spPr>
          <a:xfrm>
            <a:off x="6661800" y="4500000"/>
            <a:ext cx="1437480" cy="63828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Пролетарская, д. 68,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пн.-чт: с 08:30 до 17:45,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8:30 до 16:30,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2-11-08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Прямоугольник 5"/>
          <p:cNvSpPr/>
          <p:nvPr/>
        </p:nvSpPr>
        <p:spPr>
          <a:xfrm>
            <a:off x="6796440" y="5201640"/>
            <a:ext cx="2118240" cy="59184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л. Степная, д. 44,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пн.-чт: с 08:30 до 17:45,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8:30 до 16:30, 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2-22-48; 2-19-97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Прямоугольник 6"/>
          <p:cNvSpPr/>
          <p:nvPr/>
        </p:nvSpPr>
        <p:spPr>
          <a:xfrm>
            <a:off x="4802040" y="5668920"/>
            <a:ext cx="1856160" cy="63828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г. Калачинск, ул. Ленина, д. 49,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пн.-чт: с 09:00 до 18:00,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9:00 до 16:45,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(38155) 2-98-80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Прямоугольник 7"/>
          <p:cNvSpPr/>
          <p:nvPr/>
        </p:nvSpPr>
        <p:spPr>
          <a:xfrm>
            <a:off x="4788000" y="6357960"/>
            <a:ext cx="1869840" cy="501120"/>
          </a:xfrm>
          <a:prstGeom prst="rect">
            <a:avLst/>
          </a:prstGeom>
          <a:noFill/>
          <a:ln w="19050">
            <a:solidFill>
              <a:srgbClr val="4f81bd"/>
            </a:solidFill>
            <a:prstDash val="dash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Кирова, д. 1,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пн.-пт: с 08:00 до 16:30,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(800) 550-81-02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Box 3"/>
          <p:cNvSpPr/>
          <p:nvPr/>
        </p:nvSpPr>
        <p:spPr>
          <a:xfrm>
            <a:off x="180000" y="149400"/>
            <a:ext cx="8966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chemeClr val="accent1"/>
                </a:solidFill>
                <a:latin typeface="Calibri"/>
                <a:ea typeface="DejaVu Sans"/>
              </a:rPr>
              <a:t>ПОШАГОВАЯ ИНСТРУКЦИЯ ДЛЯ СООТЕЧЕСТВЕННИКОВ ПРИБЫВШИХ В ОКОНЕШНИКОВСКИЙ РАЙОН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Прямоугольник 4"/>
          <p:cNvSpPr/>
          <p:nvPr/>
        </p:nvSpPr>
        <p:spPr>
          <a:xfrm>
            <a:off x="1213560" y="620640"/>
            <a:ext cx="573156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ГРАЖДАНСТВА РОССИЙСКОЙ ФЕДЕРАЦИИ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Овал 5"/>
          <p:cNvSpPr/>
          <p:nvPr/>
        </p:nvSpPr>
        <p:spPr>
          <a:xfrm>
            <a:off x="229680" y="548280"/>
            <a:ext cx="644400" cy="5724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39" name="TextBox 6"/>
          <p:cNvSpPr/>
          <p:nvPr/>
        </p:nvSpPr>
        <p:spPr>
          <a:xfrm>
            <a:off x="424440" y="65196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5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TextBox 7"/>
          <p:cNvSpPr/>
          <p:nvPr/>
        </p:nvSpPr>
        <p:spPr>
          <a:xfrm>
            <a:off x="1753920" y="1114200"/>
            <a:ext cx="10314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заявление</a:t>
            </a: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Box 9"/>
          <p:cNvSpPr/>
          <p:nvPr/>
        </p:nvSpPr>
        <p:spPr>
          <a:xfrm>
            <a:off x="4940640" y="1187280"/>
            <a:ext cx="188028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оформление паспорта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2" name="Picture 4" descr=""/>
          <p:cNvPicPr/>
          <p:nvPr/>
        </p:nvPicPr>
        <p:blipFill>
          <a:blip r:embed="rId1"/>
          <a:stretch/>
        </p:blipFill>
        <p:spPr>
          <a:xfrm>
            <a:off x="1043640" y="1051200"/>
            <a:ext cx="540720" cy="576000"/>
          </a:xfrm>
          <a:prstGeom prst="rect">
            <a:avLst/>
          </a:prstGeom>
          <a:ln w="0">
            <a:noFill/>
          </a:ln>
        </p:spPr>
      </p:pic>
      <p:sp>
        <p:nvSpPr>
          <p:cNvPr id="143" name="Прямоугольник 11"/>
          <p:cNvSpPr/>
          <p:nvPr/>
        </p:nvSpPr>
        <p:spPr>
          <a:xfrm>
            <a:off x="2824200" y="1052640"/>
            <a:ext cx="2034720" cy="66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МВД РФ по Оконешниковскому району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Box 12"/>
          <p:cNvSpPr/>
          <p:nvPr/>
        </p:nvSpPr>
        <p:spPr>
          <a:xfrm>
            <a:off x="7239600" y="1206000"/>
            <a:ext cx="681120" cy="363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МФЦ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5" name="Прямая со стрелкой 13"/>
          <p:cNvCxnSpPr/>
          <p:nvPr/>
        </p:nvCxnSpPr>
        <p:spPr>
          <a:xfrm flipV="1">
            <a:off x="1753560" y="1483200"/>
            <a:ext cx="1038600" cy="169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46" name="Прямая со стрелкой 15"/>
          <p:cNvCxnSpPr/>
          <p:nvPr/>
        </p:nvCxnSpPr>
        <p:spPr>
          <a:xfrm flipV="1">
            <a:off x="4940640" y="1483200"/>
            <a:ext cx="2082960" cy="169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47" name="Овал 17"/>
          <p:cNvSpPr/>
          <p:nvPr/>
        </p:nvSpPr>
        <p:spPr>
          <a:xfrm>
            <a:off x="180000" y="1772640"/>
            <a:ext cx="644400" cy="572400"/>
          </a:xfrm>
          <a:prstGeom prst="ellipse">
            <a:avLst/>
          </a:prstGeom>
          <a:noFill/>
          <a:ln>
            <a:solidFill>
              <a:srgbClr val="4f81b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48" name="TextBox 18"/>
          <p:cNvSpPr/>
          <p:nvPr/>
        </p:nvSpPr>
        <p:spPr>
          <a:xfrm>
            <a:off x="360000" y="1876320"/>
            <a:ext cx="2955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6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Прямоугольник 19"/>
          <p:cNvSpPr/>
          <p:nvPr/>
        </p:nvSpPr>
        <p:spPr>
          <a:xfrm>
            <a:off x="1214280" y="1876320"/>
            <a:ext cx="5760360" cy="363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КОМПЕНСАЦИЯ РАСХОДОВ ИЗ ФЕДЕРАЛЬНОГО БЮДЖЕТА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Box 20"/>
          <p:cNvSpPr/>
          <p:nvPr/>
        </p:nvSpPr>
        <p:spPr>
          <a:xfrm>
            <a:off x="1350000" y="2364120"/>
            <a:ext cx="27892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личная подача заявления после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получения гражданства РФ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1" name="Picture 4" descr=""/>
          <p:cNvPicPr/>
          <p:nvPr/>
        </p:nvPicPr>
        <p:blipFill>
          <a:blip r:embed="rId2"/>
          <a:stretch/>
        </p:blipFill>
        <p:spPr>
          <a:xfrm>
            <a:off x="720000" y="2345760"/>
            <a:ext cx="540720" cy="576000"/>
          </a:xfrm>
          <a:prstGeom prst="rect">
            <a:avLst/>
          </a:prstGeom>
          <a:ln w="0">
            <a:noFill/>
          </a:ln>
        </p:spPr>
      </p:pic>
      <p:cxnSp>
        <p:nvCxnSpPr>
          <p:cNvPr id="152" name="Прямая со стрелкой 22"/>
          <p:cNvCxnSpPr/>
          <p:nvPr/>
        </p:nvCxnSpPr>
        <p:spPr>
          <a:xfrm flipV="1">
            <a:off x="1440000" y="2880000"/>
            <a:ext cx="2677320" cy="504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53" name="Прямоугольник 25"/>
          <p:cNvSpPr/>
          <p:nvPr/>
        </p:nvSpPr>
        <p:spPr>
          <a:xfrm>
            <a:off x="4291920" y="2392560"/>
            <a:ext cx="2007360" cy="66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Миграционный пункт отдела МВД РФ по Оконешниковскому району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Прямоугольник 26"/>
          <p:cNvSpPr/>
          <p:nvPr/>
        </p:nvSpPr>
        <p:spPr>
          <a:xfrm>
            <a:off x="2449440" y="3139560"/>
            <a:ext cx="45684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ДОПОЛНИТЕЛЬНАЯ ИНФОРМАЦИЯ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для</a:t>
            </a:r>
            <a:r>
              <a:rPr b="1" lang="ru-RU" sz="1800" spc="-1" strike="noStrike">
                <a:solidFill>
                  <a:srgbClr val="376092"/>
                </a:solidFill>
                <a:latin typeface="Calibri"/>
                <a:ea typeface="DejaVu Sans"/>
              </a:rPr>
              <a:t> соотечественников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Прямоугольник 27"/>
          <p:cNvSpPr/>
          <p:nvPr/>
        </p:nvSpPr>
        <p:spPr>
          <a:xfrm>
            <a:off x="180000" y="4500000"/>
            <a:ext cx="2077200" cy="2721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Постановка на воинский учет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Прямоугольник 34"/>
          <p:cNvSpPr/>
          <p:nvPr/>
        </p:nvSpPr>
        <p:spPr>
          <a:xfrm>
            <a:off x="180000" y="5040000"/>
            <a:ext cx="2159280" cy="45468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Выдача и замена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водительских удостоверений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57" name="Прямая со стрелкой 37"/>
          <p:cNvCxnSpPr/>
          <p:nvPr/>
        </p:nvCxnSpPr>
        <p:spPr>
          <a:xfrm flipV="1">
            <a:off x="2475360" y="5209560"/>
            <a:ext cx="1650240" cy="115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58" name="Прямая со стрелкой 39"/>
          <p:cNvCxnSpPr/>
          <p:nvPr/>
        </p:nvCxnSpPr>
        <p:spPr>
          <a:xfrm flipV="1">
            <a:off x="5839200" y="4671360"/>
            <a:ext cx="144216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59" name="TextBox 40"/>
          <p:cNvSpPr/>
          <p:nvPr/>
        </p:nvSpPr>
        <p:spPr>
          <a:xfrm>
            <a:off x="180000" y="5847840"/>
            <a:ext cx="2694240" cy="2721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Вопросы медицинского обслуживания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TextBox 41"/>
          <p:cNvSpPr/>
          <p:nvPr/>
        </p:nvSpPr>
        <p:spPr>
          <a:xfrm>
            <a:off x="180000" y="6300000"/>
            <a:ext cx="1625760" cy="2721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Вопросы образования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4098960" y="3884040"/>
            <a:ext cx="1890000" cy="39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Оконешниковский отдел МУ МСТР №7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Прямоугольник 8"/>
          <p:cNvSpPr/>
          <p:nvPr/>
        </p:nvSpPr>
        <p:spPr>
          <a:xfrm>
            <a:off x="180000" y="3960000"/>
            <a:ext cx="3410640" cy="272160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Консультационные услуги для соотечественников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3" name="Прямая со стрелкой 1"/>
          <p:cNvCxnSpPr/>
          <p:nvPr/>
        </p:nvCxnSpPr>
        <p:spPr>
          <a:xfrm>
            <a:off x="3678840" y="4123800"/>
            <a:ext cx="375480" cy="36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64" name=""/>
          <p:cNvSpPr/>
          <p:nvPr/>
        </p:nvSpPr>
        <p:spPr>
          <a:xfrm>
            <a:off x="6480000" y="3670200"/>
            <a:ext cx="1619280" cy="7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Гагарина, д. 34,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пн.-чт.: с 08:30 до 17:45,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08:30 до 16:30,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2-21-94;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+7 (38166) 2-22-38.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TextBox 2"/>
          <p:cNvSpPr/>
          <p:nvPr/>
        </p:nvSpPr>
        <p:spPr>
          <a:xfrm>
            <a:off x="6480000" y="3670200"/>
            <a:ext cx="1439280" cy="78840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cxnSp>
        <p:nvCxnSpPr>
          <p:cNvPr id="166" name="Прямая со стрелкой 2"/>
          <p:cNvCxnSpPr/>
          <p:nvPr/>
        </p:nvCxnSpPr>
        <p:spPr>
          <a:xfrm>
            <a:off x="5951520" y="4082040"/>
            <a:ext cx="375480" cy="360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67" name="Прямая со стрелкой 3"/>
          <p:cNvCxnSpPr/>
          <p:nvPr/>
        </p:nvCxnSpPr>
        <p:spPr>
          <a:xfrm>
            <a:off x="2352240" y="4646520"/>
            <a:ext cx="165744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68" name=""/>
          <p:cNvSpPr/>
          <p:nvPr/>
        </p:nvSpPr>
        <p:spPr>
          <a:xfrm>
            <a:off x="4140000" y="4500000"/>
            <a:ext cx="161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Военно-учетный стол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"/>
          <p:cNvSpPr/>
          <p:nvPr/>
        </p:nvSpPr>
        <p:spPr>
          <a:xfrm>
            <a:off x="7274520" y="4451400"/>
            <a:ext cx="1439640" cy="60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ул. Пролетарская, д. 73,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пн.-чт.: с 08:30 до 17:45,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08:30 до 16:30,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2-22-18.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Box 5"/>
          <p:cNvSpPr/>
          <p:nvPr/>
        </p:nvSpPr>
        <p:spPr>
          <a:xfrm>
            <a:off x="7410960" y="4500000"/>
            <a:ext cx="1228680" cy="53928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1" name="TextBox 8"/>
          <p:cNvSpPr/>
          <p:nvPr/>
        </p:nvSpPr>
        <p:spPr>
          <a:xfrm>
            <a:off x="4178880" y="5040000"/>
            <a:ext cx="681120" cy="3639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МФЦ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2" name="Прямая со стрелкой 4"/>
          <p:cNvCxnSpPr/>
          <p:nvPr/>
        </p:nvCxnSpPr>
        <p:spPr>
          <a:xfrm flipV="1">
            <a:off x="1935360" y="6468840"/>
            <a:ext cx="194184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173" name="Прямая со стрелкой 5"/>
          <p:cNvCxnSpPr/>
          <p:nvPr/>
        </p:nvCxnSpPr>
        <p:spPr>
          <a:xfrm flipV="1">
            <a:off x="3015360" y="5938560"/>
            <a:ext cx="1019160" cy="25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4" name=""/>
          <p:cNvSpPr/>
          <p:nvPr/>
        </p:nvSpPr>
        <p:spPr>
          <a:xfrm>
            <a:off x="4067640" y="5882040"/>
            <a:ext cx="2337120" cy="17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БУЗОО</a:t>
            </a: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"Оконешниковская ЦРБ"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5" name="Прямая со стрелкой 6"/>
          <p:cNvCxnSpPr/>
          <p:nvPr/>
        </p:nvCxnSpPr>
        <p:spPr>
          <a:xfrm flipV="1">
            <a:off x="6382440" y="5938560"/>
            <a:ext cx="807840" cy="972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6" name=""/>
          <p:cNvSpPr/>
          <p:nvPr/>
        </p:nvSpPr>
        <p:spPr>
          <a:xfrm>
            <a:off x="3960000" y="6300000"/>
            <a:ext cx="215928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Управление образования Оконешниковского района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7" name="Прямая со стрелкой 7"/>
          <p:cNvCxnSpPr/>
          <p:nvPr/>
        </p:nvCxnSpPr>
        <p:spPr>
          <a:xfrm flipV="1">
            <a:off x="6062400" y="6477120"/>
            <a:ext cx="547560" cy="39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78" name=""/>
          <p:cNvSpPr/>
          <p:nvPr/>
        </p:nvSpPr>
        <p:spPr>
          <a:xfrm>
            <a:off x="6709680" y="6140880"/>
            <a:ext cx="1619280" cy="69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ул. Пролетарская, д. 73,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пн.-чт.: с 08:30 до 17:45,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08:30 до 16:30,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2-22-35;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Calibri"/>
                <a:ea typeface="DejaVu Sans"/>
              </a:rPr>
              <a:t>+7 (38166) 2-23-00.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TextBox 11"/>
          <p:cNvSpPr/>
          <p:nvPr/>
        </p:nvSpPr>
        <p:spPr>
          <a:xfrm>
            <a:off x="6840000" y="6198840"/>
            <a:ext cx="1439280" cy="64080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0" name="TextBox 13"/>
          <p:cNvSpPr/>
          <p:nvPr/>
        </p:nvSpPr>
        <p:spPr>
          <a:xfrm>
            <a:off x="7411320" y="5670720"/>
            <a:ext cx="1408320" cy="46944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1" name=""/>
          <p:cNvSpPr/>
          <p:nvPr/>
        </p:nvSpPr>
        <p:spPr>
          <a:xfrm>
            <a:off x="7380360" y="5670720"/>
            <a:ext cx="1439280" cy="43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Кирова, д. 1,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пн.-пт: с 08:30 до 17:18,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2-21-44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"/>
          <p:cNvSpPr/>
          <p:nvPr/>
        </p:nvSpPr>
        <p:spPr>
          <a:xfrm>
            <a:off x="6330960" y="5039640"/>
            <a:ext cx="1341360" cy="54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Гагарина, д. 34,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пн.-чт: с 09:00 до 17:00,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10:00 до 16:00,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2-19-45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TextBox 14"/>
          <p:cNvSpPr/>
          <p:nvPr/>
        </p:nvSpPr>
        <p:spPr>
          <a:xfrm>
            <a:off x="6330960" y="5068800"/>
            <a:ext cx="1228320" cy="54792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cxnSp>
        <p:nvCxnSpPr>
          <p:cNvPr id="184" name="Прямая со стрелкой 8"/>
          <p:cNvCxnSpPr/>
          <p:nvPr/>
        </p:nvCxnSpPr>
        <p:spPr>
          <a:xfrm flipV="1">
            <a:off x="4860000" y="5220000"/>
            <a:ext cx="146700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  <p:sp>
        <p:nvSpPr>
          <p:cNvPr id="185" name=""/>
          <p:cNvSpPr/>
          <p:nvPr/>
        </p:nvSpPr>
        <p:spPr>
          <a:xfrm>
            <a:off x="6840000" y="2462760"/>
            <a:ext cx="2159280" cy="77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ул. Гагарина, д. 32,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вт.-ср: с 09:00 до 16:00,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пт: с 09:00 до 17:00,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1 и 3 суббота месяца: с 08:00 до 13:00,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900" spc="-1" strike="noStrike">
                <a:solidFill>
                  <a:srgbClr val="000000"/>
                </a:solidFill>
                <a:latin typeface="Calibri"/>
                <a:ea typeface="DejaVu Sans"/>
              </a:rPr>
              <a:t>тел. +7 (38166) 2-21-86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TextBox 15"/>
          <p:cNvSpPr/>
          <p:nvPr/>
        </p:nvSpPr>
        <p:spPr>
          <a:xfrm>
            <a:off x="6840000" y="2463480"/>
            <a:ext cx="1979280" cy="775800"/>
          </a:xfrm>
          <a:prstGeom prst="rect">
            <a:avLst/>
          </a:prstGeom>
          <a:noFill/>
          <a:ln w="19050">
            <a:solidFill>
              <a:srgbClr val="4f81bd"/>
            </a:solidFill>
            <a:prstDash val="sysDot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cxnSp>
        <p:nvCxnSpPr>
          <p:cNvPr id="187" name="Прямая со стрелкой 9"/>
          <p:cNvCxnSpPr/>
          <p:nvPr/>
        </p:nvCxnSpPr>
        <p:spPr>
          <a:xfrm>
            <a:off x="6389640" y="2716560"/>
            <a:ext cx="361800" cy="9360"/>
          </a:xfrm>
          <a:prstGeom prst="straightConnector1">
            <a:avLst/>
          </a:prstGeom>
          <a:ln w="28575">
            <a:solidFill>
              <a:srgbClr val="4a7ebb"/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</TotalTime>
  <Application>LibreOffice/7.5.6.2$Linux_X86_64 LibreOffice_project/50$Build-2</Application>
  <AppVersion>15.0000</AppVersion>
  <Words>271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2024-07-19T06:39:18Z</dcterms:created>
  <dc:creator>Ольга С. Сидорова</dc:creator>
  <dc:description/>
  <dc:language>ru-RU</dc:language>
  <cp:lastModifiedBy/>
  <cp:lastPrinted>2024-10-01T11:20:47Z</cp:lastPrinted>
  <dcterms:modified xsi:type="dcterms:W3CDTF">2024-10-01T12:08:18Z</dcterms:modified>
  <cp:revision>33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</vt:i4>
  </property>
</Properties>
</file>